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3" r:id="rId1"/>
  </p:sldMasterIdLst>
  <p:notesMasterIdLst>
    <p:notesMasterId r:id="rId21"/>
  </p:notesMasterIdLst>
  <p:handoutMasterIdLst>
    <p:handoutMasterId r:id="rId22"/>
  </p:handoutMasterIdLst>
  <p:sldIdLst>
    <p:sldId id="582" r:id="rId2"/>
    <p:sldId id="624" r:id="rId3"/>
    <p:sldId id="630" r:id="rId4"/>
    <p:sldId id="645" r:id="rId5"/>
    <p:sldId id="646" r:id="rId6"/>
    <p:sldId id="615" r:id="rId7"/>
    <p:sldId id="584" r:id="rId8"/>
    <p:sldId id="631" r:id="rId9"/>
    <p:sldId id="583" r:id="rId10"/>
    <p:sldId id="640" r:id="rId11"/>
    <p:sldId id="580" r:id="rId12"/>
    <p:sldId id="641" r:id="rId13"/>
    <p:sldId id="634" r:id="rId14"/>
    <p:sldId id="635" r:id="rId15"/>
    <p:sldId id="626" r:id="rId16"/>
    <p:sldId id="642" r:id="rId17"/>
    <p:sldId id="625" r:id="rId18"/>
    <p:sldId id="639" r:id="rId19"/>
    <p:sldId id="592" r:id="rId20"/>
  </p:sldIdLst>
  <p:sldSz cx="10693400" cy="7561263"/>
  <p:notesSz cx="6797675" cy="9928225"/>
  <p:defaultText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1116">
          <p15:clr>
            <a:srgbClr val="A4A3A4"/>
          </p15:clr>
        </p15:guide>
        <p15:guide id="3" orient="horz" pos="348">
          <p15:clr>
            <a:srgbClr val="A4A3A4"/>
          </p15:clr>
        </p15:guide>
        <p15:guide id="4" orient="horz" pos="4470">
          <p15:clr>
            <a:srgbClr val="A4A3A4"/>
          </p15:clr>
        </p15:guide>
        <p15:guide id="5" pos="3368">
          <p15:clr>
            <a:srgbClr val="A4A3A4"/>
          </p15:clr>
        </p15:guide>
        <p15:guide id="6" pos="828">
          <p15:clr>
            <a:srgbClr val="A4A3A4"/>
          </p15:clr>
        </p15:guide>
        <p15:guide id="7" pos="1824">
          <p15:clr>
            <a:srgbClr val="A4A3A4"/>
          </p15:clr>
        </p15:guide>
        <p15:guide id="8" pos="6011">
          <p15:clr>
            <a:srgbClr val="A4A3A4"/>
          </p15:clr>
        </p15:guide>
        <p15:guide id="9" pos="6457">
          <p15:clr>
            <a:srgbClr val="A4A3A4"/>
          </p15:clr>
        </p15:guide>
        <p15:guide id="10" pos="606">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9"/>
    <a:srgbClr val="005AC4"/>
    <a:srgbClr val="4F81BD"/>
    <a:srgbClr val="21115B"/>
    <a:srgbClr val="28285E"/>
    <a:srgbClr val="1C30EC"/>
    <a:srgbClr val="480000"/>
    <a:srgbClr val="D0D8E8"/>
    <a:srgbClr val="A8ADB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820" autoAdjust="0"/>
  </p:normalViewPr>
  <p:slideViewPr>
    <p:cSldViewPr showGuides="1">
      <p:cViewPr varScale="1">
        <p:scale>
          <a:sx n="60" d="100"/>
          <a:sy n="60" d="100"/>
        </p:scale>
        <p:origin x="-72" y="-786"/>
      </p:cViewPr>
      <p:guideLst>
        <p:guide orient="horz" pos="2382"/>
        <p:guide orient="horz" pos="1116"/>
        <p:guide orient="horz" pos="348"/>
        <p:guide orient="horz" pos="4470"/>
        <p:guide pos="3368"/>
        <p:guide pos="828"/>
        <p:guide pos="1824"/>
        <p:guide pos="6011"/>
        <p:guide pos="6457"/>
        <p:guide pos="606"/>
      </p:guideLst>
    </p:cSldViewPr>
  </p:slideViewPr>
  <p:outlineViewPr>
    <p:cViewPr>
      <p:scale>
        <a:sx n="33" d="100"/>
        <a:sy n="33" d="100"/>
      </p:scale>
      <p:origin x="0" y="348"/>
    </p:cViewPr>
  </p:outlineViewPr>
  <p:notesTextViewPr>
    <p:cViewPr>
      <p:scale>
        <a:sx n="75" d="100"/>
        <a:sy n="75" d="100"/>
      </p:scale>
      <p:origin x="0" y="0"/>
    </p:cViewPr>
  </p:notesTextViewPr>
  <p:notesViewPr>
    <p:cSldViewPr>
      <p:cViewPr varScale="1">
        <p:scale>
          <a:sx n="52" d="100"/>
          <a:sy n="52" d="100"/>
        </p:scale>
        <p:origin x="-1932"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D4904A4-DDE0-41CC-AFBF-E00504279A35}" type="datetimeFigureOut">
              <a:rPr lang="ru-RU" smtClean="0"/>
              <a:t>06.04.2026</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7A12A-FE8B-4FFB-A927-D7E15CA5F23C}" type="slidenum">
              <a:rPr lang="ru-RU" smtClean="0"/>
              <a:t>‹#›</a:t>
            </a:fld>
            <a:endParaRPr lang="ru-RU"/>
          </a:p>
        </p:txBody>
      </p:sp>
    </p:spTree>
    <p:extLst>
      <p:ext uri="{BB962C8B-B14F-4D97-AF65-F5344CB8AC3E}">
        <p14:creationId xmlns:p14="http://schemas.microsoft.com/office/powerpoint/2010/main" val="233313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1" y="15"/>
            <a:ext cx="2945661" cy="496412"/>
          </a:xfrm>
          <a:prstGeom prst="rect">
            <a:avLst/>
          </a:prstGeom>
        </p:spPr>
        <p:txBody>
          <a:bodyPr vert="horz" lIns="91845" tIns="45922" rIns="91845" bIns="45922" rtlCol="0"/>
          <a:lstStyle>
            <a:lvl1pPr algn="l">
              <a:defRPr sz="1200"/>
            </a:lvl1pPr>
          </a:lstStyle>
          <a:p>
            <a:endParaRPr lang="ru-RU" dirty="0"/>
          </a:p>
        </p:txBody>
      </p:sp>
      <p:sp>
        <p:nvSpPr>
          <p:cNvPr id="3" name="Дата 2"/>
          <p:cNvSpPr>
            <a:spLocks noGrp="1"/>
          </p:cNvSpPr>
          <p:nvPr>
            <p:ph type="dt" idx="1"/>
          </p:nvPr>
        </p:nvSpPr>
        <p:spPr>
          <a:xfrm>
            <a:off x="3850455" y="15"/>
            <a:ext cx="2945661" cy="496412"/>
          </a:xfrm>
          <a:prstGeom prst="rect">
            <a:avLst/>
          </a:prstGeom>
        </p:spPr>
        <p:txBody>
          <a:bodyPr vert="horz" lIns="91845" tIns="45922" rIns="91845" bIns="45922" rtlCol="0"/>
          <a:lstStyle>
            <a:lvl1pPr algn="r">
              <a:defRPr sz="1200"/>
            </a:lvl1pPr>
          </a:lstStyle>
          <a:p>
            <a:fld id="{54B2CB9A-35A0-44DF-9563-3B4294FF58F5}" type="datetimeFigureOut">
              <a:rPr lang="ru-RU" smtClean="0"/>
              <a:pPr/>
              <a:t>06.04.2026</a:t>
            </a:fld>
            <a:endParaRPr lang="ru-RU" dirty="0"/>
          </a:p>
        </p:txBody>
      </p:sp>
      <p:sp>
        <p:nvSpPr>
          <p:cNvPr id="4" name="Образ слайда 3"/>
          <p:cNvSpPr>
            <a:spLocks noGrp="1" noRot="1" noChangeAspect="1"/>
          </p:cNvSpPr>
          <p:nvPr>
            <p:ph type="sldImg" idx="2"/>
          </p:nvPr>
        </p:nvSpPr>
        <p:spPr>
          <a:xfrm>
            <a:off x="763588" y="744538"/>
            <a:ext cx="5270500" cy="3727450"/>
          </a:xfrm>
          <a:prstGeom prst="rect">
            <a:avLst/>
          </a:prstGeom>
          <a:noFill/>
          <a:ln w="12700">
            <a:solidFill>
              <a:prstClr val="black"/>
            </a:solidFill>
          </a:ln>
        </p:spPr>
        <p:txBody>
          <a:bodyPr vert="horz" lIns="91845" tIns="45922" rIns="91845" bIns="45922" rtlCol="0" anchor="ctr"/>
          <a:lstStyle/>
          <a:p>
            <a:endParaRPr lang="ru-RU" dirty="0"/>
          </a:p>
        </p:txBody>
      </p:sp>
      <p:sp>
        <p:nvSpPr>
          <p:cNvPr id="5" name="Заметки 4"/>
          <p:cNvSpPr>
            <a:spLocks noGrp="1"/>
          </p:cNvSpPr>
          <p:nvPr>
            <p:ph type="body" sz="quarter" idx="3"/>
          </p:nvPr>
        </p:nvSpPr>
        <p:spPr>
          <a:xfrm>
            <a:off x="679770" y="4715923"/>
            <a:ext cx="5438140" cy="4467702"/>
          </a:xfrm>
          <a:prstGeom prst="rect">
            <a:avLst/>
          </a:prstGeom>
        </p:spPr>
        <p:txBody>
          <a:bodyPr vert="horz" lIns="91845" tIns="45922" rIns="91845" bIns="459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1" y="9430105"/>
            <a:ext cx="2945661" cy="496412"/>
          </a:xfrm>
          <a:prstGeom prst="rect">
            <a:avLst/>
          </a:prstGeom>
        </p:spPr>
        <p:txBody>
          <a:bodyPr vert="horz" lIns="91845" tIns="45922" rIns="91845" bIns="4592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55" y="9430105"/>
            <a:ext cx="2945661" cy="496412"/>
          </a:xfrm>
          <a:prstGeom prst="rect">
            <a:avLst/>
          </a:prstGeom>
        </p:spPr>
        <p:txBody>
          <a:bodyPr vert="horz" lIns="91845" tIns="45922" rIns="91845" bIns="45922" rtlCol="0" anchor="b"/>
          <a:lstStyle>
            <a:lvl1pPr algn="r">
              <a:defRPr sz="1200"/>
            </a:lvl1pPr>
          </a:lstStyle>
          <a:p>
            <a:fld id="{67CAF5B9-CC1E-4A3E-B04F-728BB30B0B5D}" type="slidenum">
              <a:rPr lang="ru-RU" smtClean="0"/>
              <a:pPr/>
              <a:t>‹#›</a:t>
            </a:fld>
            <a:endParaRPr lang="ru-RU" dirty="0"/>
          </a:p>
        </p:txBody>
      </p:sp>
    </p:spTree>
    <p:extLst>
      <p:ext uri="{BB962C8B-B14F-4D97-AF65-F5344CB8AC3E}">
        <p14:creationId xmlns:p14="http://schemas.microsoft.com/office/powerpoint/2010/main" val="1123256011"/>
      </p:ext>
    </p:extLst>
  </p:cSld>
  <p:clrMap bg1="lt1" tx1="dk1" bg2="lt2" tx2="dk2" accent1="accent1" accent2="accent2" accent3="accent3" accent4="accent4" accent5="accent5" accent6="accent6" hlink="hlink" folHlink="folHlink"/>
  <p:notesStyle>
    <a:lvl1pPr marL="0" algn="l" defTabSz="1042688" rtl="0" eaLnBrk="1" latinLnBrk="0" hangingPunct="1">
      <a:defRPr sz="1400" kern="1200">
        <a:solidFill>
          <a:schemeClr val="tx1"/>
        </a:solidFill>
        <a:latin typeface="+mn-lt"/>
        <a:ea typeface="+mn-ea"/>
        <a:cs typeface="+mn-cs"/>
      </a:defRPr>
    </a:lvl1pPr>
    <a:lvl2pPr marL="521344" algn="l" defTabSz="1042688" rtl="0" eaLnBrk="1" latinLnBrk="0" hangingPunct="1">
      <a:defRPr sz="1400" kern="1200">
        <a:solidFill>
          <a:schemeClr val="tx1"/>
        </a:solidFill>
        <a:latin typeface="+mn-lt"/>
        <a:ea typeface="+mn-ea"/>
        <a:cs typeface="+mn-cs"/>
      </a:defRPr>
    </a:lvl2pPr>
    <a:lvl3pPr marL="1042688" algn="l" defTabSz="1042688" rtl="0" eaLnBrk="1" latinLnBrk="0" hangingPunct="1">
      <a:defRPr sz="1400" kern="1200">
        <a:solidFill>
          <a:schemeClr val="tx1"/>
        </a:solidFill>
        <a:latin typeface="+mn-lt"/>
        <a:ea typeface="+mn-ea"/>
        <a:cs typeface="+mn-cs"/>
      </a:defRPr>
    </a:lvl3pPr>
    <a:lvl4pPr marL="1564032" algn="l" defTabSz="1042688" rtl="0" eaLnBrk="1" latinLnBrk="0" hangingPunct="1">
      <a:defRPr sz="1400" kern="1200">
        <a:solidFill>
          <a:schemeClr val="tx1"/>
        </a:solidFill>
        <a:latin typeface="+mn-lt"/>
        <a:ea typeface="+mn-ea"/>
        <a:cs typeface="+mn-cs"/>
      </a:defRPr>
    </a:lvl4pPr>
    <a:lvl5pPr marL="2085376" algn="l" defTabSz="1042688" rtl="0" eaLnBrk="1" latinLnBrk="0" hangingPunct="1">
      <a:defRPr sz="1400" kern="1200">
        <a:solidFill>
          <a:schemeClr val="tx1"/>
        </a:solidFill>
        <a:latin typeface="+mn-lt"/>
        <a:ea typeface="+mn-ea"/>
        <a:cs typeface="+mn-cs"/>
      </a:defRPr>
    </a:lvl5pPr>
    <a:lvl6pPr marL="2606719" algn="l" defTabSz="1042688" rtl="0" eaLnBrk="1" latinLnBrk="0" hangingPunct="1">
      <a:defRPr sz="1400" kern="1200">
        <a:solidFill>
          <a:schemeClr val="tx1"/>
        </a:solidFill>
        <a:latin typeface="+mn-lt"/>
        <a:ea typeface="+mn-ea"/>
        <a:cs typeface="+mn-cs"/>
      </a:defRPr>
    </a:lvl6pPr>
    <a:lvl7pPr marL="3128064" algn="l" defTabSz="1042688" rtl="0" eaLnBrk="1" latinLnBrk="0" hangingPunct="1">
      <a:defRPr sz="1400" kern="1200">
        <a:solidFill>
          <a:schemeClr val="tx1"/>
        </a:solidFill>
        <a:latin typeface="+mn-lt"/>
        <a:ea typeface="+mn-ea"/>
        <a:cs typeface="+mn-cs"/>
      </a:defRPr>
    </a:lvl7pPr>
    <a:lvl8pPr marL="3649408" algn="l" defTabSz="1042688" rtl="0" eaLnBrk="1" latinLnBrk="0" hangingPunct="1">
      <a:defRPr sz="1400" kern="1200">
        <a:solidFill>
          <a:schemeClr val="tx1"/>
        </a:solidFill>
        <a:latin typeface="+mn-lt"/>
        <a:ea typeface="+mn-ea"/>
        <a:cs typeface="+mn-cs"/>
      </a:defRPr>
    </a:lvl8pPr>
    <a:lvl9pPr marL="4170751" algn="l" defTabSz="10426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CAF5B9-CC1E-4A3E-B04F-728BB30B0B5D}" type="slidenum">
              <a:rPr lang="ru-RU" smtClean="0"/>
              <a:pPr/>
              <a:t>1</a:t>
            </a:fld>
            <a:endParaRPr lang="ru-RU" dirty="0"/>
          </a:p>
        </p:txBody>
      </p:sp>
    </p:spTree>
    <p:extLst>
      <p:ext uri="{BB962C8B-B14F-4D97-AF65-F5344CB8AC3E}">
        <p14:creationId xmlns:p14="http://schemas.microsoft.com/office/powerpoint/2010/main" val="264279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6</a:t>
            </a:fld>
            <a:endParaRPr lang="ru-RU" dirty="0"/>
          </a:p>
        </p:txBody>
      </p:sp>
    </p:spTree>
    <p:extLst>
      <p:ext uri="{BB962C8B-B14F-4D97-AF65-F5344CB8AC3E}">
        <p14:creationId xmlns:p14="http://schemas.microsoft.com/office/powerpoint/2010/main" val="284302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7</a:t>
            </a:fld>
            <a:endParaRPr lang="ru-RU" dirty="0"/>
          </a:p>
        </p:txBody>
      </p:sp>
    </p:spTree>
    <p:extLst>
      <p:ext uri="{BB962C8B-B14F-4D97-AF65-F5344CB8AC3E}">
        <p14:creationId xmlns:p14="http://schemas.microsoft.com/office/powerpoint/2010/main" val="284302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8</a:t>
            </a:fld>
            <a:endParaRPr lang="ru-RU" dirty="0"/>
          </a:p>
        </p:txBody>
      </p:sp>
    </p:spTree>
    <p:extLst>
      <p:ext uri="{BB962C8B-B14F-4D97-AF65-F5344CB8AC3E}">
        <p14:creationId xmlns:p14="http://schemas.microsoft.com/office/powerpoint/2010/main" val="284302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9</a:t>
            </a:fld>
            <a:endParaRPr lang="ru-RU" dirty="0"/>
          </a:p>
        </p:txBody>
      </p:sp>
    </p:spTree>
    <p:extLst>
      <p:ext uri="{BB962C8B-B14F-4D97-AF65-F5344CB8AC3E}">
        <p14:creationId xmlns:p14="http://schemas.microsoft.com/office/powerpoint/2010/main" val="270542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10</a:t>
            </a:fld>
            <a:endParaRPr lang="ru-RU" dirty="0"/>
          </a:p>
        </p:txBody>
      </p:sp>
    </p:spTree>
    <p:extLst>
      <p:ext uri="{BB962C8B-B14F-4D97-AF65-F5344CB8AC3E}">
        <p14:creationId xmlns:p14="http://schemas.microsoft.com/office/powerpoint/2010/main" val="284302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CAF5B9-CC1E-4A3E-B04F-728BB30B0B5D}" type="slidenum">
              <a:rPr lang="ru-RU" smtClean="0"/>
              <a:pPr/>
              <a:t>13</a:t>
            </a:fld>
            <a:endParaRPr lang="ru-RU" dirty="0"/>
          </a:p>
        </p:txBody>
      </p:sp>
    </p:spTree>
    <p:extLst>
      <p:ext uri="{BB962C8B-B14F-4D97-AF65-F5344CB8AC3E}">
        <p14:creationId xmlns:p14="http://schemas.microsoft.com/office/powerpoint/2010/main" val="39109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CAF5B9-CC1E-4A3E-B04F-728BB30B0B5D}" type="slidenum">
              <a:rPr lang="ru-RU" smtClean="0"/>
              <a:pPr/>
              <a:t>14</a:t>
            </a:fld>
            <a:endParaRPr lang="ru-RU" dirty="0"/>
          </a:p>
        </p:txBody>
      </p:sp>
    </p:spTree>
    <p:extLst>
      <p:ext uri="{BB962C8B-B14F-4D97-AF65-F5344CB8AC3E}">
        <p14:creationId xmlns:p14="http://schemas.microsoft.com/office/powerpoint/2010/main" val="39109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15</a:t>
            </a:fld>
            <a:endParaRPr lang="ru-RU" dirty="0"/>
          </a:p>
        </p:txBody>
      </p:sp>
    </p:spTree>
    <p:extLst>
      <p:ext uri="{BB962C8B-B14F-4D97-AF65-F5344CB8AC3E}">
        <p14:creationId xmlns:p14="http://schemas.microsoft.com/office/powerpoint/2010/main" val="3153670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588" y="1574"/>
            <a:ext cx="10691812" cy="7558635"/>
          </a:xfrm>
          <a:prstGeom prst="rect">
            <a:avLst/>
          </a:prstGeom>
          <a:noFill/>
        </p:spPr>
      </p:pic>
      <p:sp>
        <p:nvSpPr>
          <p:cNvPr id="2" name="Заголовок 1"/>
          <p:cNvSpPr>
            <a:spLocks noGrp="1"/>
          </p:cNvSpPr>
          <p:nvPr>
            <p:ph type="ctrTitle" hasCustomPrompt="1"/>
          </p:nvPr>
        </p:nvSpPr>
        <p:spPr>
          <a:xfrm>
            <a:off x="802005" y="3708625"/>
            <a:ext cx="9089390" cy="1620771"/>
          </a:xfrm>
        </p:spPr>
        <p:txBody>
          <a:bodyPr>
            <a:normAutofit/>
          </a:bodyPr>
          <a:lstStyle>
            <a:lvl1pPr>
              <a:defRPr sz="57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1344" indent="0" algn="ctr">
              <a:buNone/>
              <a:defRPr>
                <a:solidFill>
                  <a:schemeClr val="tx1">
                    <a:tint val="75000"/>
                  </a:schemeClr>
                </a:solidFill>
              </a:defRPr>
            </a:lvl2pPr>
            <a:lvl3pPr marL="1042688" indent="0" algn="ctr">
              <a:buNone/>
              <a:defRPr>
                <a:solidFill>
                  <a:schemeClr val="tx1">
                    <a:tint val="75000"/>
                  </a:schemeClr>
                </a:solidFill>
              </a:defRPr>
            </a:lvl3pPr>
            <a:lvl4pPr marL="1564032" indent="0" algn="ctr">
              <a:buNone/>
              <a:defRPr>
                <a:solidFill>
                  <a:schemeClr val="tx1">
                    <a:tint val="75000"/>
                  </a:schemeClr>
                </a:solidFill>
              </a:defRPr>
            </a:lvl4pPr>
            <a:lvl5pPr marL="2085376" indent="0" algn="ctr">
              <a:buNone/>
              <a:defRPr>
                <a:solidFill>
                  <a:schemeClr val="tx1">
                    <a:tint val="75000"/>
                  </a:schemeClr>
                </a:solidFill>
              </a:defRPr>
            </a:lvl5pPr>
            <a:lvl6pPr marL="2606719" indent="0" algn="ctr">
              <a:buNone/>
              <a:defRPr>
                <a:solidFill>
                  <a:schemeClr val="tx1">
                    <a:tint val="75000"/>
                  </a:schemeClr>
                </a:solidFill>
              </a:defRPr>
            </a:lvl6pPr>
            <a:lvl7pPr marL="3128064" indent="0" algn="ctr">
              <a:buNone/>
              <a:defRPr>
                <a:solidFill>
                  <a:schemeClr val="tx1">
                    <a:tint val="75000"/>
                  </a:schemeClr>
                </a:solidFill>
              </a:defRPr>
            </a:lvl7pPr>
            <a:lvl8pPr marL="3649408" indent="0" algn="ctr">
              <a:buNone/>
              <a:defRPr>
                <a:solidFill>
                  <a:schemeClr val="tx1">
                    <a:tint val="75000"/>
                  </a:schemeClr>
                </a:solidFill>
              </a:defRPr>
            </a:lvl8pPr>
            <a:lvl9pPr marL="4170751"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237050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344" indent="0">
              <a:buNone/>
              <a:defRPr sz="3200"/>
            </a:lvl2pPr>
            <a:lvl3pPr marL="1042688" indent="0">
              <a:buNone/>
              <a:defRPr sz="2700"/>
            </a:lvl3pPr>
            <a:lvl4pPr marL="1564032" indent="0">
              <a:buNone/>
              <a:defRPr sz="2300"/>
            </a:lvl4pPr>
            <a:lvl5pPr marL="2085376" indent="0">
              <a:buNone/>
              <a:defRPr sz="2300"/>
            </a:lvl5pPr>
            <a:lvl6pPr marL="2606719" indent="0">
              <a:buNone/>
              <a:defRPr sz="2300"/>
            </a:lvl6pPr>
            <a:lvl7pPr marL="3128064" indent="0">
              <a:buNone/>
              <a:defRPr sz="2300"/>
            </a:lvl7pPr>
            <a:lvl8pPr marL="3649408" indent="0">
              <a:buNone/>
              <a:defRPr sz="2300"/>
            </a:lvl8pPr>
            <a:lvl9pPr marL="4170751" indent="0">
              <a:buNone/>
              <a:defRPr sz="2300"/>
            </a:lvl9pPr>
          </a:lstStyle>
          <a:p>
            <a:r>
              <a:rPr lang="ru-RU" dirty="0" smtClean="0"/>
              <a:t>Вставка рисунка</a:t>
            </a:r>
            <a:endParaRPr lang="ru-RU" dirty="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7333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23818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86521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3" name="Содержимое 2"/>
          <p:cNvSpPr>
            <a:spLocks noGrp="1"/>
          </p:cNvSpPr>
          <p:nvPr>
            <p:ph idx="1"/>
          </p:nvPr>
        </p:nvSpPr>
        <p:spPr>
          <a:xfrm>
            <a:off x="962028" y="1771652"/>
            <a:ext cx="8561139" cy="5324475"/>
          </a:xfrm>
        </p:spPr>
        <p:txBody>
          <a:bodyPr/>
          <a:lstStyle>
            <a:lvl1pPr marL="363410" indent="0">
              <a:buFontTx/>
              <a:buNone/>
              <a:defRPr b="1">
                <a:latin typeface="+mj-lt"/>
              </a:defRPr>
            </a:lvl1pPr>
            <a:lvl2pPr marL="360235" indent="3175">
              <a:defRPr>
                <a:latin typeface="+mj-lt"/>
              </a:defRPr>
            </a:lvl2pPr>
            <a:lvl3pPr marL="628428" indent="-260258">
              <a:tabLst/>
              <a:defRPr>
                <a:latin typeface="+mj-lt"/>
              </a:defRPr>
            </a:lvl3pPr>
            <a:lvl4pPr marL="0" indent="360235">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6930876" y="5652841"/>
            <a:ext cx="1080120" cy="415498"/>
          </a:xfrm>
          <a:prstGeom prst="rect">
            <a:avLst/>
          </a:prstGeom>
          <a:noFill/>
        </p:spPr>
        <p:txBody>
          <a:bodyPr wrap="square" lIns="91408" tIns="45704" rIns="91408" bIns="45704" rtlCol="0">
            <a:noAutofit/>
          </a:bodyPr>
          <a:lstStyle/>
          <a:p>
            <a:endParaRPr lang="ru-RU" dirty="0">
              <a:solidFill>
                <a:prstClr val="black"/>
              </a:solidFill>
            </a:endParaRPr>
          </a:p>
        </p:txBody>
      </p:sp>
      <p:sp>
        <p:nvSpPr>
          <p:cNvPr id="13" name="Заголовок 12"/>
          <p:cNvSpPr>
            <a:spLocks noGrp="1"/>
          </p:cNvSpPr>
          <p:nvPr>
            <p:ph type="title" hasCustomPrompt="1"/>
          </p:nvPr>
        </p:nvSpPr>
        <p:spPr>
          <a:xfrm>
            <a:off x="962026" y="552454"/>
            <a:ext cx="8580438" cy="1219199"/>
          </a:xfrm>
        </p:spPr>
        <p:txBody>
          <a:bodyPr/>
          <a:lstStyle>
            <a:lvl1pPr marL="0" marR="0" indent="0" defTabSz="1042688" rtl="0" eaLnBrk="1" fontAlgn="auto" latinLnBrk="0" hangingPunct="1">
              <a:lnSpc>
                <a:spcPct val="100000"/>
              </a:lnSpc>
              <a:spcBef>
                <a:spcPct val="0"/>
              </a:spcBef>
              <a:spcAft>
                <a:spcPts val="0"/>
              </a:spcAft>
              <a:tabLst/>
              <a:defRPr sz="5400"/>
            </a:lvl1pPr>
          </a:lstStyle>
          <a:p>
            <a:pPr marL="0" marR="0" lvl="0" indent="0" defTabSz="1042688"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629166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2" y="520"/>
            <a:ext cx="10691813" cy="7558635"/>
          </a:xfrm>
          <a:prstGeom prst="rect">
            <a:avLst/>
          </a:prstGeom>
          <a:noFill/>
        </p:spPr>
      </p:pic>
      <p:sp>
        <p:nvSpPr>
          <p:cNvPr id="3" name="Содержимое 2"/>
          <p:cNvSpPr>
            <a:spLocks noGrp="1"/>
          </p:cNvSpPr>
          <p:nvPr>
            <p:ph idx="1"/>
          </p:nvPr>
        </p:nvSpPr>
        <p:spPr>
          <a:xfrm>
            <a:off x="962028" y="1771652"/>
            <a:ext cx="8561139" cy="5324475"/>
          </a:xfrm>
        </p:spPr>
        <p:txBody>
          <a:bodyPr/>
          <a:lstStyle>
            <a:lvl1pPr marL="363410" indent="0">
              <a:buFontTx/>
              <a:buNone/>
              <a:defRPr b="1">
                <a:latin typeface="+mj-lt"/>
              </a:defRPr>
            </a:lvl1pPr>
            <a:lvl2pPr marL="363410" indent="0">
              <a:defRPr>
                <a:latin typeface="+mj-lt"/>
              </a:defRPr>
            </a:lvl2pPr>
            <a:lvl3pPr marL="628428" indent="-260258">
              <a:defRPr>
                <a:latin typeface="+mj-lt"/>
              </a:defRPr>
            </a:lvl3pPr>
            <a:lvl4pPr marL="0" indent="360235">
              <a:defRPr>
                <a:latin typeface="+mj-lt"/>
              </a:defRPr>
            </a:lvl4pPr>
            <a:lvl5pPr marL="1434593"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961197" y="552454"/>
            <a:ext cx="8581268" cy="1219199"/>
          </a:xfrm>
        </p:spPr>
        <p:txBody>
          <a:bodyPr/>
          <a:lstStyle>
            <a:lvl1pPr marL="0" marR="0" indent="0" defTabSz="1042688" rtl="0" eaLnBrk="1" fontAlgn="auto" latinLnBrk="0" hangingPunct="1">
              <a:lnSpc>
                <a:spcPct val="100000"/>
              </a:lnSpc>
              <a:spcBef>
                <a:spcPct val="0"/>
              </a:spcBef>
              <a:spcAft>
                <a:spcPts val="0"/>
              </a:spcAft>
              <a:tabLst/>
              <a:defRPr sz="5400"/>
            </a:lvl1pPr>
          </a:lstStyle>
          <a:p>
            <a:pPr marL="0" marR="0" lvl="0" indent="0" defTabSz="1042688"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39302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2" y="2"/>
            <a:ext cx="10691813" cy="7558635"/>
          </a:xfrm>
          <a:prstGeom prst="rect">
            <a:avLst/>
          </a:prstGeom>
          <a:noFill/>
        </p:spPr>
      </p:pic>
      <p:sp>
        <p:nvSpPr>
          <p:cNvPr id="2" name="Заголовок 1"/>
          <p:cNvSpPr>
            <a:spLocks noGrp="1"/>
          </p:cNvSpPr>
          <p:nvPr>
            <p:ph type="title"/>
          </p:nvPr>
        </p:nvSpPr>
        <p:spPr>
          <a:xfrm>
            <a:off x="962028"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28" y="3781425"/>
            <a:ext cx="8561139" cy="3314700"/>
          </a:xfrm>
        </p:spPr>
        <p:txBody>
          <a:bodyPr anchor="t"/>
          <a:lstStyle>
            <a:lvl1pPr marL="0" indent="0">
              <a:buNone/>
              <a:defRPr sz="2300">
                <a:solidFill>
                  <a:schemeClr val="tx1">
                    <a:tint val="75000"/>
                  </a:schemeClr>
                </a:solidFill>
              </a:defRPr>
            </a:lvl1pPr>
            <a:lvl2pPr marL="521344" indent="0">
              <a:buNone/>
              <a:defRPr sz="2100">
                <a:solidFill>
                  <a:schemeClr val="tx1">
                    <a:tint val="75000"/>
                  </a:schemeClr>
                </a:solidFill>
              </a:defRPr>
            </a:lvl2pPr>
            <a:lvl3pPr marL="1042688" indent="0">
              <a:buNone/>
              <a:defRPr sz="1800">
                <a:solidFill>
                  <a:schemeClr val="tx1">
                    <a:tint val="75000"/>
                  </a:schemeClr>
                </a:solidFill>
              </a:defRPr>
            </a:lvl3pPr>
            <a:lvl4pPr marL="1564032" indent="0">
              <a:buNone/>
              <a:defRPr sz="1600">
                <a:solidFill>
                  <a:schemeClr val="tx1">
                    <a:tint val="75000"/>
                  </a:schemeClr>
                </a:solidFill>
              </a:defRPr>
            </a:lvl4pPr>
            <a:lvl5pPr marL="2085376" indent="0">
              <a:buNone/>
              <a:defRPr sz="1600">
                <a:solidFill>
                  <a:schemeClr val="tx1">
                    <a:tint val="75000"/>
                  </a:schemeClr>
                </a:solidFill>
              </a:defRPr>
            </a:lvl5pPr>
            <a:lvl6pPr marL="2606719" indent="0">
              <a:buNone/>
              <a:defRPr sz="1600">
                <a:solidFill>
                  <a:schemeClr val="tx1">
                    <a:tint val="75000"/>
                  </a:schemeClr>
                </a:solidFill>
              </a:defRPr>
            </a:lvl6pPr>
            <a:lvl7pPr marL="3128064" indent="0">
              <a:buNone/>
              <a:defRPr sz="1600">
                <a:solidFill>
                  <a:schemeClr val="tx1">
                    <a:tint val="75000"/>
                  </a:schemeClr>
                </a:solidFill>
              </a:defRPr>
            </a:lvl7pPr>
            <a:lvl8pPr marL="3649408" indent="0">
              <a:buNone/>
              <a:defRPr sz="1600">
                <a:solidFill>
                  <a:schemeClr val="tx1">
                    <a:tint val="75000"/>
                  </a:schemeClr>
                </a:solidFill>
              </a:defRPr>
            </a:lvl8pPr>
            <a:lvl9pPr marL="4170751" indent="0">
              <a:buNone/>
              <a:defRPr sz="16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85121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2" name="Заголовок 1"/>
          <p:cNvSpPr>
            <a:spLocks noGrp="1"/>
          </p:cNvSpPr>
          <p:nvPr>
            <p:ph type="title"/>
          </p:nvPr>
        </p:nvSpPr>
        <p:spPr>
          <a:xfrm>
            <a:off x="962026"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60"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10525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6"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27" y="1771650"/>
            <a:ext cx="4297419" cy="626250"/>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27" y="2397901"/>
            <a:ext cx="4297419"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3" y="1771650"/>
            <a:ext cx="4195762" cy="626250"/>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03"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20626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2" name="Заголовок 1"/>
          <p:cNvSpPr>
            <a:spLocks noGrp="1"/>
          </p:cNvSpPr>
          <p:nvPr>
            <p:ph type="title"/>
          </p:nvPr>
        </p:nvSpPr>
        <p:spPr>
          <a:xfrm>
            <a:off x="962026" y="552451"/>
            <a:ext cx="9196705" cy="1219200"/>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dirty="0">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dirty="0">
              <a:solidFill>
                <a:prstClr val="black">
                  <a:tint val="75000"/>
                </a:prstClr>
              </a:solidFill>
            </a:endParaRPr>
          </a:p>
        </p:txBody>
      </p:sp>
    </p:spTree>
    <p:extLst>
      <p:ext uri="{BB962C8B-B14F-4D97-AF65-F5344CB8AC3E}">
        <p14:creationId xmlns:p14="http://schemas.microsoft.com/office/powerpoint/2010/main" val="182617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5"/>
          <p:cNvSpPr>
            <a:spLocks noGrp="1"/>
          </p:cNvSpPr>
          <p:nvPr>
            <p:ph type="sldNum" sz="quarter" idx="4"/>
          </p:nvPr>
        </p:nvSpPr>
        <p:spPr>
          <a:xfrm>
            <a:off x="9578975" y="6474804"/>
            <a:ext cx="663576" cy="720080"/>
          </a:xfrm>
          <a:prstGeom prst="rect">
            <a:avLst/>
          </a:prstGeom>
        </p:spPr>
        <p:txBody>
          <a:bodyPr vert="horz" lIns="104269" tIns="52135" rIns="104269" bIns="52135" rtlCol="0" anchor="ctr">
            <a:normAutofit/>
          </a:bodyPr>
          <a:lstStyle>
            <a:lvl1pPr algn="ctr">
              <a:defRPr sz="2700" i="0">
                <a:solidFill>
                  <a:schemeClr val="bg1"/>
                </a:solidFill>
                <a:latin typeface="+mj-lt"/>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110599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3"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3" y="1582265"/>
            <a:ext cx="3518055" cy="5172114"/>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0737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14" y="540273"/>
            <a:ext cx="8588251" cy="1224136"/>
          </a:xfrm>
          <a:prstGeom prst="rect">
            <a:avLst/>
          </a:prstGeom>
        </p:spPr>
        <p:txBody>
          <a:bodyPr vert="horz" lIns="104269" tIns="52135" rIns="104269" bIns="5213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14" y="1764295"/>
            <a:ext cx="8588251" cy="5331830"/>
          </a:xfrm>
          <a:prstGeom prst="rect">
            <a:avLst/>
          </a:prstGeom>
        </p:spPr>
        <p:txBody>
          <a:bodyPr vert="horz" lIns="104269" tIns="52135" rIns="104269" bIns="5213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1" y="7008173"/>
            <a:ext cx="2495127" cy="402567"/>
          </a:xfrm>
          <a:prstGeom prst="rect">
            <a:avLst/>
          </a:prstGeom>
        </p:spPr>
        <p:txBody>
          <a:bodyPr vert="horz" lIns="104269" tIns="52135" rIns="104269" bIns="52135" rtlCol="0" anchor="ctr"/>
          <a:lstStyle>
            <a:lvl1pPr algn="l">
              <a:defRPr sz="1400">
                <a:solidFill>
                  <a:schemeClr val="tx1">
                    <a:tint val="75000"/>
                  </a:schemeClr>
                </a:solidFill>
              </a:defRPr>
            </a:lvl1pPr>
          </a:lstStyle>
          <a:p>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653581" y="7008173"/>
            <a:ext cx="3386243" cy="402567"/>
          </a:xfrm>
          <a:prstGeom prst="rect">
            <a:avLst/>
          </a:prstGeom>
        </p:spPr>
        <p:txBody>
          <a:bodyPr vert="horz" lIns="104269" tIns="52135" rIns="104269" bIns="52135" rtlCol="0" anchor="ctr"/>
          <a:lstStyle>
            <a:lvl1pPr algn="ctr">
              <a:defRPr sz="14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9734552" y="6660951"/>
            <a:ext cx="724718" cy="696626"/>
          </a:xfrm>
          <a:prstGeom prst="rect">
            <a:avLst/>
          </a:prstGeom>
        </p:spPr>
        <p:txBody>
          <a:bodyPr vert="horz" lIns="104269" tIns="52135" rIns="104269" bIns="52135" rtlCol="0" anchor="ctr">
            <a:normAutofit/>
          </a:bodyPr>
          <a:lstStyle>
            <a:lvl1pPr algn="ctr">
              <a:lnSpc>
                <a:spcPts val="2400"/>
              </a:lnSpc>
              <a:defRPr sz="2700">
                <a:solidFill>
                  <a:schemeClr val="bg1"/>
                </a:solidFill>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2629319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1042688" rtl="0" eaLnBrk="1" latinLnBrk="0" hangingPunct="1">
        <a:lnSpc>
          <a:spcPts val="5198"/>
        </a:lnSpc>
        <a:spcBef>
          <a:spcPct val="0"/>
        </a:spcBef>
        <a:buNone/>
        <a:defRPr sz="4200" b="1" i="0" kern="1200">
          <a:solidFill>
            <a:srgbClr val="005AA9"/>
          </a:solidFill>
          <a:latin typeface="+mj-lt"/>
          <a:ea typeface="+mj-ea"/>
          <a:cs typeface="+mj-cs"/>
        </a:defRPr>
      </a:lvl1pPr>
    </p:titleStyle>
    <p:bodyStyle>
      <a:lvl1pPr marL="363410" indent="0" algn="l" defTabSz="1042688" rtl="0" eaLnBrk="1" latinLnBrk="0" hangingPunct="1">
        <a:spcBef>
          <a:spcPct val="20000"/>
        </a:spcBef>
        <a:buFont typeface="+mj-lt"/>
        <a:buNone/>
        <a:defRPr sz="3700" b="0" i="0" kern="1200">
          <a:solidFill>
            <a:srgbClr val="005AA9"/>
          </a:solidFill>
          <a:latin typeface="+mj-lt"/>
          <a:ea typeface="+mn-ea"/>
          <a:cs typeface="+mn-cs"/>
        </a:defRPr>
      </a:lvl1pPr>
      <a:lvl2pPr marL="363410" indent="0" algn="l" defTabSz="1042688"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712537" indent="-260258" algn="l" defTabSz="1042688" rtl="0" eaLnBrk="1" latinLnBrk="0" hangingPunct="1">
        <a:spcBef>
          <a:spcPct val="20000"/>
        </a:spcBef>
        <a:buFont typeface="Arial" pitchFamily="34" charset="0"/>
        <a:buChar char="•"/>
        <a:defRPr sz="2400" b="0" i="0" kern="1200">
          <a:solidFill>
            <a:srgbClr val="504F53"/>
          </a:solidFill>
          <a:latin typeface="+mj-lt"/>
          <a:ea typeface="+mn-ea"/>
          <a:cs typeface="+mn-cs"/>
        </a:defRPr>
      </a:lvl3pPr>
      <a:lvl4pPr marL="0" indent="360235" algn="just" defTabSz="1042688"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4593" indent="0" algn="l" defTabSz="1042688"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7392"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alog.gov.ru/rn19/taxation/taxes/ndfl/nalog_vich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10196" y="2844527"/>
            <a:ext cx="9217024" cy="2448272"/>
          </a:xfrm>
        </p:spPr>
        <p:txBody>
          <a:bodyPr>
            <a:normAutofit/>
          </a:bodyPr>
          <a:lstStyle/>
          <a:p>
            <a:pPr algn="ctr">
              <a:lnSpc>
                <a:spcPct val="100000"/>
              </a:lnSpc>
            </a:pPr>
            <a:r>
              <a:rPr lang="ru-RU" sz="3600" dirty="0" smtClean="0">
                <a:latin typeface="Times New Roman" pitchFamily="18" charset="0"/>
                <a:cs typeface="Times New Roman" pitchFamily="18" charset="0"/>
              </a:rPr>
              <a:t>Актуальные вопросы проведения декларационной кампании 2026 года </a:t>
            </a:r>
            <a:endParaRPr lang="ru-RU" sz="3600" dirty="0">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560354" y="5364807"/>
            <a:ext cx="8529036" cy="1932323"/>
          </a:xfrm>
        </p:spPr>
        <p:txBody>
          <a:bodyPr>
            <a:normAutofit/>
          </a:bodyPr>
          <a:lstStyle/>
          <a:p>
            <a:pPr algn="l">
              <a:spcBef>
                <a:spcPts val="0"/>
              </a:spcBef>
            </a:pPr>
            <a:endParaRPr lang="ru-RU" sz="2000" b="1" dirty="0" smtClean="0">
              <a:solidFill>
                <a:srgbClr val="7030A0"/>
              </a:solidFill>
              <a:latin typeface="Times New Roman" panose="02020603050405020304" pitchFamily="18" charset="0"/>
              <a:cs typeface="Times New Roman" panose="02020603050405020304" pitchFamily="18" charset="0"/>
            </a:endParaRPr>
          </a:p>
          <a:p>
            <a:pPr algn="l">
              <a:spcBef>
                <a:spcPts val="0"/>
              </a:spcBef>
            </a:pPr>
            <a:r>
              <a:rPr lang="ru-RU" sz="2000" b="1" dirty="0" err="1" smtClean="0">
                <a:solidFill>
                  <a:srgbClr val="7030A0"/>
                </a:solidFill>
                <a:latin typeface="Times New Roman" panose="02020603050405020304" pitchFamily="18" charset="0"/>
                <a:cs typeface="Times New Roman" panose="02020603050405020304" pitchFamily="18" charset="0"/>
              </a:rPr>
              <a:t>Грудева</a:t>
            </a:r>
            <a:r>
              <a:rPr lang="ru-RU" sz="2000" b="1" dirty="0" smtClean="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Татьяна Владимировна</a:t>
            </a:r>
          </a:p>
          <a:p>
            <a:pPr algn="l">
              <a:spcBef>
                <a:spcPts val="0"/>
              </a:spcBef>
            </a:pPr>
            <a:r>
              <a:rPr lang="ru-RU" sz="2000" b="1" dirty="0">
                <a:solidFill>
                  <a:srgbClr val="7030A0"/>
                </a:solidFill>
                <a:latin typeface="Times New Roman" panose="02020603050405020304" pitchFamily="18" charset="0"/>
                <a:cs typeface="Times New Roman" panose="02020603050405020304" pitchFamily="18" charset="0"/>
              </a:rPr>
              <a:t>Начальник отдела камерального контроля НДФЛ и СВ </a:t>
            </a:r>
          </a:p>
          <a:p>
            <a:pPr algn="l">
              <a:spcBef>
                <a:spcPts val="0"/>
              </a:spcBef>
            </a:pPr>
            <a:r>
              <a:rPr lang="ru-RU" sz="2000" b="1" dirty="0">
                <a:solidFill>
                  <a:srgbClr val="7030A0"/>
                </a:solidFill>
                <a:latin typeface="Times New Roman" panose="02020603050405020304" pitchFamily="18" charset="0"/>
                <a:cs typeface="Times New Roman" panose="02020603050405020304" pitchFamily="18" charset="0"/>
              </a:rPr>
              <a:t>Управления Федеральной налоговой службы по Республике Хакасия</a:t>
            </a:r>
          </a:p>
          <a:p>
            <a:pPr algn="l">
              <a:spcBef>
                <a:spcPts val="0"/>
              </a:spcBef>
            </a:pP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1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10</a:t>
            </a:fld>
            <a:endParaRPr lang="ru-RU" dirty="0">
              <a:solidFill>
                <a:prstClr val="white"/>
              </a:solidFill>
            </a:endParaRPr>
          </a:p>
        </p:txBody>
      </p:sp>
      <p:sp>
        <p:nvSpPr>
          <p:cNvPr id="2" name="Объект 1"/>
          <p:cNvSpPr>
            <a:spLocks noGrp="1"/>
          </p:cNvSpPr>
          <p:nvPr>
            <p:ph idx="1"/>
          </p:nvPr>
        </p:nvSpPr>
        <p:spPr>
          <a:xfrm>
            <a:off x="450156" y="1620391"/>
            <a:ext cx="9289032" cy="5616624"/>
          </a:xfrm>
        </p:spPr>
        <p:txBody>
          <a:bodyPr>
            <a:normAutofit fontScale="40000" lnSpcReduction="20000"/>
          </a:bodyPr>
          <a:lstStyle/>
          <a:p>
            <a:r>
              <a:rPr lang="ru-RU" sz="5000" dirty="0" smtClean="0">
                <a:latin typeface="+mn-lt"/>
                <a:cs typeface="Times New Roman" pitchFamily="18" charset="0"/>
              </a:rPr>
              <a:t>ИЗМЕНЕНИЯ </a:t>
            </a:r>
            <a:r>
              <a:rPr lang="ru-RU" sz="5000" dirty="0">
                <a:latin typeface="+mn-lt"/>
                <a:cs typeface="Times New Roman" pitchFamily="18" charset="0"/>
              </a:rPr>
              <a:t>СРОКОВ ВЛАДЕНИЯ </a:t>
            </a:r>
            <a:r>
              <a:rPr lang="ru-RU" sz="5000" dirty="0" smtClean="0">
                <a:latin typeface="+mn-lt"/>
                <a:cs typeface="Times New Roman" pitchFamily="18" charset="0"/>
              </a:rPr>
              <a:t>ЗЕМЕЛЬНЫХ УЧАСТКОВ с 2025 года</a:t>
            </a:r>
          </a:p>
          <a:p>
            <a:endParaRPr lang="ru-RU" sz="4000" dirty="0">
              <a:latin typeface="+mn-lt"/>
            </a:endParaRPr>
          </a:p>
          <a:p>
            <a:r>
              <a:rPr lang="ru-RU" sz="4500" dirty="0">
                <a:latin typeface="+mn-lt"/>
              </a:rPr>
              <a:t>12.12.2024 </a:t>
            </a:r>
            <a:r>
              <a:rPr lang="ru-RU" sz="4500" dirty="0" smtClean="0">
                <a:latin typeface="+mn-lt"/>
              </a:rPr>
              <a:t>подписан </a:t>
            </a:r>
            <a:r>
              <a:rPr lang="ru-RU" sz="4500" dirty="0">
                <a:latin typeface="+mn-lt"/>
              </a:rPr>
              <a:t>Федеральный закон от 12.12.2024 N 449-ФЗ вносящий правки в ст. 217.1 НК РФ</a:t>
            </a:r>
            <a:r>
              <a:rPr lang="ru-RU" sz="4500" dirty="0" smtClean="0">
                <a:latin typeface="+mn-lt"/>
              </a:rPr>
              <a:t>.</a:t>
            </a:r>
          </a:p>
          <a:p>
            <a:endParaRPr lang="ru-RU" sz="4500" dirty="0" smtClean="0">
              <a:latin typeface="+mn-lt"/>
            </a:endParaRPr>
          </a:p>
          <a:p>
            <a:r>
              <a:rPr lang="ru-RU" sz="4500" dirty="0" smtClean="0">
                <a:latin typeface="+mn-lt"/>
              </a:rPr>
              <a:t>С </a:t>
            </a:r>
            <a:r>
              <a:rPr lang="ru-RU" sz="4500" dirty="0">
                <a:latin typeface="+mn-lt"/>
              </a:rPr>
              <a:t>2025 года при разделе, выделе, объединении или перераспределении исходных земель срок владения будет считаться с даты владения первоначального </a:t>
            </a:r>
            <a:r>
              <a:rPr lang="ru-RU" sz="4500" dirty="0" smtClean="0">
                <a:latin typeface="+mn-lt"/>
              </a:rPr>
              <a:t>участка.</a:t>
            </a:r>
          </a:p>
          <a:p>
            <a:endParaRPr lang="ru-RU" sz="4500" dirty="0">
              <a:latin typeface="+mn-lt"/>
            </a:endParaRPr>
          </a:p>
          <a:p>
            <a:r>
              <a:rPr lang="ru-RU" sz="4500" u="sng" dirty="0">
                <a:latin typeface="+mn-lt"/>
              </a:rPr>
              <a:t>Нюансы:</a:t>
            </a:r>
          </a:p>
          <a:p>
            <a:r>
              <a:rPr lang="ru-RU" sz="4500" dirty="0">
                <a:latin typeface="+mn-lt"/>
              </a:rPr>
              <a:t>применимо к участкам предназначенных для личных нужд, ИЖС, строительства гаражей, </a:t>
            </a:r>
            <a:r>
              <a:rPr lang="ru-RU" sz="4500" dirty="0" err="1">
                <a:latin typeface="+mn-lt"/>
              </a:rPr>
              <a:t>садоводчества</a:t>
            </a:r>
            <a:r>
              <a:rPr lang="ru-RU" sz="4500" dirty="0" smtClean="0">
                <a:latin typeface="+mn-lt"/>
              </a:rPr>
              <a:t>.</a:t>
            </a:r>
          </a:p>
          <a:p>
            <a:endParaRPr lang="ru-RU" sz="4500" dirty="0">
              <a:latin typeface="+mn-lt"/>
            </a:endParaRPr>
          </a:p>
          <a:p>
            <a:r>
              <a:rPr lang="ru-RU" sz="4500" dirty="0">
                <a:latin typeface="+mn-lt"/>
              </a:rPr>
              <a:t>ПРИ ОБЪЕДИНЕНИИ - срок будет исчисляться с даты возникновения собственности на последний из исходных участков</a:t>
            </a:r>
            <a:r>
              <a:rPr lang="ru-RU" sz="4500" dirty="0" smtClean="0">
                <a:latin typeface="+mn-lt"/>
              </a:rPr>
              <a:t>.</a:t>
            </a:r>
          </a:p>
          <a:p>
            <a:endParaRPr lang="ru-RU" sz="4500" dirty="0">
              <a:latin typeface="+mn-lt"/>
            </a:endParaRPr>
          </a:p>
          <a:p>
            <a:r>
              <a:rPr lang="ru-RU" sz="4500" dirty="0">
                <a:latin typeface="+mn-lt"/>
              </a:rPr>
              <a:t>ПРИ РАЗДЕЛЕ </a:t>
            </a:r>
            <a:r>
              <a:rPr lang="ru-RU" sz="4500" dirty="0" smtClean="0">
                <a:latin typeface="+mn-lt"/>
              </a:rPr>
              <a:t>- условия </a:t>
            </a:r>
            <a:r>
              <a:rPr lang="ru-RU" sz="4500" dirty="0">
                <a:latin typeface="+mn-lt"/>
              </a:rPr>
              <a:t>по сроку владения сохраняются только если вновь образовано не более 2 участков</a:t>
            </a:r>
            <a:r>
              <a:rPr lang="ru-RU" sz="4500" dirty="0" smtClean="0">
                <a:latin typeface="+mn-lt"/>
              </a:rPr>
              <a:t>.</a:t>
            </a:r>
          </a:p>
          <a:p>
            <a:endParaRPr lang="ru-RU" sz="4500" dirty="0">
              <a:latin typeface="+mn-lt"/>
            </a:endParaRPr>
          </a:p>
          <a:p>
            <a:r>
              <a:rPr lang="ru-RU" sz="4500" dirty="0">
                <a:latin typeface="+mn-lt"/>
              </a:rPr>
              <a:t>Ранее по 2024 г. включительно срок владения прерывался и начинал исчисляться заново</a:t>
            </a:r>
            <a:r>
              <a:rPr lang="ru-RU" sz="4500" dirty="0" smtClean="0">
                <a:latin typeface="+mn-lt"/>
              </a:rPr>
              <a:t>.</a:t>
            </a:r>
            <a:endParaRPr lang="ru-RU" sz="4500" dirty="0">
              <a:latin typeface="+mn-lt"/>
            </a:endParaRPr>
          </a:p>
        </p:txBody>
      </p:sp>
      <p:sp>
        <p:nvSpPr>
          <p:cNvPr id="5" name="Заголовок 2"/>
          <p:cNvSpPr>
            <a:spLocks noGrp="1"/>
          </p:cNvSpPr>
          <p:nvPr>
            <p:ph type="title"/>
          </p:nvPr>
        </p:nvSpPr>
        <p:spPr>
          <a:xfrm>
            <a:off x="738188" y="396255"/>
            <a:ext cx="6192688" cy="1008112"/>
          </a:xfrm>
        </p:spPr>
        <p:txBody>
          <a:bodyPr>
            <a:normAutofit/>
          </a:bodyPr>
          <a:lstStyle/>
          <a:p>
            <a:pPr algn="ctr"/>
            <a:r>
              <a:rPr lang="ru-RU" sz="2700" dirty="0">
                <a:solidFill>
                  <a:srgbClr val="21115B"/>
                </a:solidFill>
              </a:rPr>
              <a:t>Особенности исчисления НДФЛ при продаже </a:t>
            </a:r>
            <a:r>
              <a:rPr lang="ru-RU" sz="2700" dirty="0" smtClean="0">
                <a:solidFill>
                  <a:srgbClr val="21115B"/>
                </a:solidFill>
              </a:rPr>
              <a:t>недвижимости</a:t>
            </a:r>
            <a:endParaRPr lang="ru-RU" dirty="0"/>
          </a:p>
        </p:txBody>
      </p:sp>
      <p:pic>
        <p:nvPicPr>
          <p:cNvPr id="12291" name="Picture 3" descr="C:\Users\1900-00-292\Downloads\i (2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1036" y="36216"/>
            <a:ext cx="223769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1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156" y="1476375"/>
            <a:ext cx="9433048" cy="5904656"/>
          </a:xfrm>
        </p:spPr>
        <p:txBody>
          <a:bodyPr>
            <a:normAutofit fontScale="25000" lnSpcReduction="20000"/>
          </a:bodyPr>
          <a:lstStyle/>
          <a:p>
            <a:r>
              <a:rPr lang="ru-RU" sz="9600" dirty="0" smtClean="0">
                <a:solidFill>
                  <a:srgbClr val="28285E"/>
                </a:solidFill>
                <a:cs typeface="Times New Roman" pitchFamily="18" charset="0"/>
              </a:rPr>
              <a:t> </a:t>
            </a:r>
            <a:r>
              <a:rPr lang="ru-RU" sz="9600" dirty="0">
                <a:solidFill>
                  <a:srgbClr val="28285E"/>
                </a:solidFill>
                <a:cs typeface="Times New Roman" pitchFamily="18" charset="0"/>
              </a:rPr>
              <a:t>Продажа недвижимости ниже кадастровой стоимости.</a:t>
            </a:r>
          </a:p>
          <a:p>
            <a:r>
              <a:rPr lang="ru-RU" sz="2400" dirty="0"/>
              <a:t>	</a:t>
            </a:r>
            <a:endParaRPr lang="ru-RU" sz="2400" dirty="0" smtClean="0"/>
          </a:p>
          <a:p>
            <a:r>
              <a:rPr lang="ru-RU" sz="5600" dirty="0" smtClean="0">
                <a:latin typeface="+mn-lt"/>
                <a:cs typeface="Times New Roman" pitchFamily="18" charset="0"/>
              </a:rPr>
              <a:t>       </a:t>
            </a:r>
            <a:r>
              <a:rPr lang="ru-RU" sz="8000" dirty="0" smtClean="0">
                <a:latin typeface="+mn-lt"/>
                <a:cs typeface="Times New Roman" pitchFamily="18" charset="0"/>
              </a:rPr>
              <a:t>В </a:t>
            </a:r>
            <a:r>
              <a:rPr lang="ru-RU" sz="8000" dirty="0">
                <a:latin typeface="+mn-lt"/>
                <a:cs typeface="Times New Roman" pitchFamily="18" charset="0"/>
              </a:rPr>
              <a:t>общем случае если продается объект недвижимости и сумма дохода от продажи такого объекта меньше, чем его кадастровая стоимость, умноженная на понижающий коэффициент 0,7, то доход от продажи принимается равным умноженной на коэффициент 0,7 кадастровой стоимости недвижимости (п.2 ст. 214.10 НК РФ</a:t>
            </a:r>
            <a:r>
              <a:rPr lang="ru-RU" sz="8000" dirty="0" smtClean="0">
                <a:latin typeface="+mn-lt"/>
                <a:cs typeface="Times New Roman" pitchFamily="18" charset="0"/>
              </a:rPr>
              <a:t>).</a:t>
            </a:r>
          </a:p>
          <a:p>
            <a:endParaRPr lang="ru-RU" sz="8000" dirty="0">
              <a:latin typeface="+mn-lt"/>
              <a:cs typeface="Times New Roman" pitchFamily="18" charset="0"/>
            </a:endParaRPr>
          </a:p>
          <a:p>
            <a:pPr algn="just"/>
            <a:r>
              <a:rPr lang="ru-RU" sz="8000" dirty="0" smtClean="0">
                <a:latin typeface="+mn-lt"/>
                <a:cs typeface="Times New Roman" pitchFamily="18" charset="0"/>
              </a:rPr>
              <a:t>       При </a:t>
            </a:r>
            <a:r>
              <a:rPr lang="ru-RU" sz="8000" dirty="0">
                <a:latin typeface="+mn-lt"/>
                <a:cs typeface="Times New Roman" pitchFamily="18" charset="0"/>
              </a:rPr>
              <a:t>определении налогооблагаемого дохода учитывается кадастровая стоимость недвижимости, внесенная в ЕГРН и подлежащая применению с 1 января года, в котором произведена государственная регистрация перехода права собственности на проданный объект. А если объект недвижимости образован (например, закончен строительством) в течение года, учитывается его кадастровая стоимость на дату его постановки на государственный кадастровый учет (п.2 ст. 214.10 НК РФ</a:t>
            </a:r>
            <a:r>
              <a:rPr lang="ru-RU" sz="8000" dirty="0" smtClean="0">
                <a:latin typeface="+mn-lt"/>
                <a:cs typeface="Times New Roman" pitchFamily="18" charset="0"/>
              </a:rPr>
              <a:t>).</a:t>
            </a:r>
          </a:p>
          <a:p>
            <a:pPr algn="just"/>
            <a:endParaRPr lang="ru-RU" sz="8000" dirty="0">
              <a:latin typeface="+mn-lt"/>
              <a:cs typeface="Times New Roman" pitchFamily="18" charset="0"/>
            </a:endParaRPr>
          </a:p>
          <a:p>
            <a:pPr algn="just"/>
            <a:r>
              <a:rPr lang="ru-RU" sz="8000" dirty="0" smtClean="0">
                <a:latin typeface="+mn-lt"/>
                <a:cs typeface="Times New Roman" pitchFamily="18" charset="0"/>
              </a:rPr>
              <a:t>      С </a:t>
            </a:r>
            <a:r>
              <a:rPr lang="ru-RU" sz="8000" dirty="0">
                <a:latin typeface="+mn-lt"/>
                <a:cs typeface="Times New Roman" pitchFamily="18" charset="0"/>
              </a:rPr>
              <a:t>1 января 2025 года в России вступили в силу изменения, которые затрагивают порядок расчёта минимального дохода при продаже недвижимости. Теперь регионы получили право самостоятельно устанавливать понижающий коэффициент, определяющий минимальный доход от продажи объекта. Это может повлиять на величину НДФЛ, который продавцы обязаны уплатить в некоторых случаях.</a:t>
            </a:r>
          </a:p>
          <a:p>
            <a:pPr algn="just"/>
            <a:r>
              <a:rPr lang="ru-RU" sz="5600" dirty="0">
                <a:latin typeface="+mn-lt"/>
                <a:cs typeface="Times New Roman" pitchFamily="18" charset="0"/>
              </a:rPr>
              <a:t> </a:t>
            </a:r>
          </a:p>
        </p:txBody>
      </p:sp>
      <p:sp>
        <p:nvSpPr>
          <p:cNvPr id="3" name="Заголовок 2"/>
          <p:cNvSpPr>
            <a:spLocks noGrp="1"/>
          </p:cNvSpPr>
          <p:nvPr>
            <p:ph type="title"/>
          </p:nvPr>
        </p:nvSpPr>
        <p:spPr>
          <a:xfrm>
            <a:off x="666180" y="324247"/>
            <a:ext cx="6192688" cy="864096"/>
          </a:xfrm>
        </p:spPr>
        <p:txBody>
          <a:bodyPr>
            <a:noAutofit/>
          </a:bodyPr>
          <a:lstStyle/>
          <a:p>
            <a:pPr algn="ctr"/>
            <a:r>
              <a:rPr lang="ru-RU" sz="2800" dirty="0" smtClean="0">
                <a:solidFill>
                  <a:srgbClr val="21115B"/>
                </a:solidFill>
              </a:rPr>
              <a:t>Особенности </a:t>
            </a:r>
            <a:r>
              <a:rPr lang="ru-RU" sz="2800" dirty="0">
                <a:solidFill>
                  <a:srgbClr val="21115B"/>
                </a:solidFill>
              </a:rPr>
              <a:t>исчисления НДФЛ при продаже недвижимости</a:t>
            </a:r>
            <a:endParaRPr lang="ru-RU" sz="2800" dirty="0">
              <a:solidFill>
                <a:srgbClr val="21115B"/>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11</a:t>
            </a:fld>
            <a:endParaRPr lang="ru-RU" dirty="0">
              <a:solidFill>
                <a:prstClr val="white"/>
              </a:solidFill>
            </a:endParaRPr>
          </a:p>
        </p:txBody>
      </p:sp>
      <p:pic>
        <p:nvPicPr>
          <p:cNvPr id="13314" name="Picture 2" descr="C:\Users\1900-00-292\Downloads\scale_1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3044" y="108223"/>
            <a:ext cx="2064821" cy="136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6140" y="1188343"/>
            <a:ext cx="9505056" cy="6264696"/>
          </a:xfrm>
        </p:spPr>
        <p:txBody>
          <a:bodyPr>
            <a:normAutofit fontScale="55000" lnSpcReduction="20000"/>
          </a:bodyPr>
          <a:lstStyle/>
          <a:p>
            <a:pPr algn="just"/>
            <a:r>
              <a:rPr lang="ru-RU" sz="2200" dirty="0" smtClean="0">
                <a:latin typeface="Times New Roman" pitchFamily="18" charset="0"/>
                <a:cs typeface="Times New Roman" pitchFamily="18" charset="0"/>
              </a:rPr>
              <a:t>	</a:t>
            </a:r>
            <a:endParaRPr lang="ru-RU" sz="2000" b="0" dirty="0">
              <a:solidFill>
                <a:schemeClr val="tx1"/>
              </a:solidFill>
              <a:latin typeface="Times New Roman" pitchFamily="18" charset="0"/>
              <a:cs typeface="Times New Roman" pitchFamily="18" charset="0"/>
            </a:endParaRPr>
          </a:p>
          <a:p>
            <a:r>
              <a:rPr lang="ru-RU" sz="5100" dirty="0" smtClean="0">
                <a:solidFill>
                  <a:srgbClr val="28285E"/>
                </a:solidFill>
              </a:rPr>
              <a:t>НАЛОГ по </a:t>
            </a:r>
            <a:r>
              <a:rPr lang="ru-RU" sz="5100" dirty="0">
                <a:solidFill>
                  <a:srgbClr val="28285E"/>
                </a:solidFill>
              </a:rPr>
              <a:t>договору переуступки (</a:t>
            </a:r>
            <a:r>
              <a:rPr lang="ru-RU" sz="5100" dirty="0" smtClean="0">
                <a:solidFill>
                  <a:srgbClr val="28285E"/>
                </a:solidFill>
              </a:rPr>
              <a:t>цессии).</a:t>
            </a:r>
          </a:p>
          <a:p>
            <a:endParaRPr lang="ru-RU" sz="2000" dirty="0" smtClean="0"/>
          </a:p>
          <a:p>
            <a:pPr algn="just"/>
            <a:r>
              <a:rPr lang="en-US" sz="4500" dirty="0" smtClean="0">
                <a:latin typeface="+mn-lt"/>
                <a:cs typeface="Times New Roman" pitchFamily="18" charset="0"/>
              </a:rPr>
              <a:t>  </a:t>
            </a:r>
            <a:r>
              <a:rPr lang="ru-RU" sz="4500" dirty="0" smtClean="0">
                <a:latin typeface="+mn-lt"/>
                <a:cs typeface="Times New Roman" pitchFamily="18" charset="0"/>
              </a:rPr>
              <a:t> </a:t>
            </a:r>
            <a:r>
              <a:rPr lang="en-US" sz="4500" dirty="0" smtClean="0">
                <a:latin typeface="+mn-lt"/>
                <a:cs typeface="Times New Roman" pitchFamily="18" charset="0"/>
              </a:rPr>
              <a:t>   </a:t>
            </a:r>
            <a:r>
              <a:rPr lang="ru-RU" sz="4500" dirty="0" smtClean="0">
                <a:latin typeface="+mn-lt"/>
                <a:cs typeface="Times New Roman" pitchFamily="18" charset="0"/>
              </a:rPr>
              <a:t>Квартира</a:t>
            </a:r>
            <a:r>
              <a:rPr lang="ru-RU" sz="4500" dirty="0">
                <a:latin typeface="+mn-lt"/>
                <a:cs typeface="Times New Roman" pitchFamily="18" charset="0"/>
              </a:rPr>
              <a:t>, купленная по ДДУ у застройщика до момента окончания строительства и получения акта приема - передачи называется </a:t>
            </a:r>
            <a:r>
              <a:rPr lang="ru-RU" sz="4500" dirty="0">
                <a:solidFill>
                  <a:srgbClr val="FF0000"/>
                </a:solidFill>
                <a:latin typeface="+mn-lt"/>
                <a:cs typeface="Times New Roman" pitchFamily="18" charset="0"/>
              </a:rPr>
              <a:t>НЕ квартирой, а имущественным </a:t>
            </a:r>
            <a:r>
              <a:rPr lang="ru-RU" sz="4500" dirty="0" smtClean="0">
                <a:solidFill>
                  <a:srgbClr val="FF0000"/>
                </a:solidFill>
                <a:latin typeface="+mn-lt"/>
                <a:cs typeface="Times New Roman" pitchFamily="18" charset="0"/>
              </a:rPr>
              <a:t>правом</a:t>
            </a:r>
            <a:r>
              <a:rPr lang="ru-RU" sz="4500" dirty="0" smtClean="0">
                <a:latin typeface="+mn-lt"/>
                <a:cs typeface="Times New Roman" pitchFamily="18" charset="0"/>
              </a:rPr>
              <a:t>. И </a:t>
            </a:r>
            <a:r>
              <a:rPr lang="ru-RU" sz="4500" dirty="0">
                <a:latin typeface="+mn-lt"/>
                <a:cs typeface="Times New Roman" pitchFamily="18" charset="0"/>
              </a:rPr>
              <a:t>иногда люди не дожидаясь окончания строительства перепродают это право по договору переуступки (цессии</a:t>
            </a:r>
            <a:r>
              <a:rPr lang="ru-RU" sz="4500" dirty="0" smtClean="0">
                <a:latin typeface="+mn-lt"/>
                <a:cs typeface="Times New Roman" pitchFamily="18" charset="0"/>
              </a:rPr>
              <a:t>).</a:t>
            </a:r>
            <a:endParaRPr lang="en-US" sz="4500" dirty="0" smtClean="0">
              <a:latin typeface="+mn-lt"/>
              <a:cs typeface="Times New Roman" pitchFamily="18" charset="0"/>
            </a:endParaRPr>
          </a:p>
          <a:p>
            <a:pPr algn="just"/>
            <a:r>
              <a:rPr lang="ru-RU" sz="4500" dirty="0" smtClean="0">
                <a:latin typeface="+mn-lt"/>
                <a:cs typeface="Times New Roman" pitchFamily="18" charset="0"/>
              </a:rPr>
              <a:t>      Существуют </a:t>
            </a:r>
            <a:r>
              <a:rPr lang="ru-RU" sz="4500" dirty="0">
                <a:latin typeface="+mn-lt"/>
                <a:cs typeface="Times New Roman" pitchFamily="18" charset="0"/>
              </a:rPr>
              <a:t>большое заблуждение, что налог с переуступки не возникает. Так как налоговая не видит эту </a:t>
            </a:r>
            <a:r>
              <a:rPr lang="ru-RU" sz="4500" dirty="0" smtClean="0">
                <a:latin typeface="+mn-lt"/>
                <a:cs typeface="Times New Roman" pitchFamily="18" charset="0"/>
              </a:rPr>
              <a:t>продажу. Согласно </a:t>
            </a:r>
            <a:r>
              <a:rPr lang="ru-RU" sz="4500" dirty="0" err="1">
                <a:latin typeface="+mn-lt"/>
                <a:cs typeface="Times New Roman" pitchFamily="18" charset="0"/>
              </a:rPr>
              <a:t>пп</a:t>
            </a:r>
            <a:r>
              <a:rPr lang="ru-RU" sz="4500" dirty="0">
                <a:latin typeface="+mn-lt"/>
                <a:cs typeface="Times New Roman" pitchFamily="18" charset="0"/>
              </a:rPr>
              <a:t>. 2 п. 1 ст. 228 НК РФ и</a:t>
            </a:r>
            <a:r>
              <a:rPr lang="ru-RU" sz="4500" dirty="0" smtClean="0">
                <a:latin typeface="+mn-lt"/>
                <a:cs typeface="Times New Roman" pitchFamily="18" charset="0"/>
              </a:rPr>
              <a:t>счисление </a:t>
            </a:r>
            <a:r>
              <a:rPr lang="ru-RU" sz="4500" dirty="0">
                <a:latin typeface="+mn-lt"/>
                <a:cs typeface="Times New Roman" pitchFamily="18" charset="0"/>
              </a:rPr>
              <a:t>и уплату налогов производят физические лица, исходя из сумм полученных от продажи имущества, принадлежащего этим лицам на праве собственности, и имущественных прав</a:t>
            </a:r>
            <a:r>
              <a:rPr lang="ru-RU" sz="4500" dirty="0" smtClean="0">
                <a:latin typeface="+mn-lt"/>
                <a:cs typeface="Times New Roman" pitchFamily="18" charset="0"/>
              </a:rPr>
              <a:t>.</a:t>
            </a:r>
            <a:endParaRPr lang="ru-RU" sz="4500" dirty="0">
              <a:latin typeface="+mn-lt"/>
              <a:cs typeface="Times New Roman" pitchFamily="18" charset="0"/>
            </a:endParaRPr>
          </a:p>
          <a:p>
            <a:pPr algn="just"/>
            <a:r>
              <a:rPr lang="ru-RU" sz="4500" dirty="0" smtClean="0">
                <a:latin typeface="+mn-lt"/>
                <a:cs typeface="Times New Roman" pitchFamily="18" charset="0"/>
              </a:rPr>
              <a:t>      Это </a:t>
            </a:r>
            <a:r>
              <a:rPr lang="ru-RU" sz="4500" dirty="0">
                <a:latin typeface="+mn-lt"/>
                <a:cs typeface="Times New Roman" pitchFamily="18" charset="0"/>
              </a:rPr>
              <a:t>значит, что по закону при продаже переуступки нужно подать декларацию, рассчитать и уплатить налог если он </a:t>
            </a:r>
            <a:r>
              <a:rPr lang="ru-RU" sz="4500" dirty="0" smtClean="0">
                <a:latin typeface="+mn-lt"/>
                <a:cs typeface="Times New Roman" pitchFamily="18" charset="0"/>
              </a:rPr>
              <a:t>возникает.</a:t>
            </a:r>
          </a:p>
        </p:txBody>
      </p:sp>
      <p:sp>
        <p:nvSpPr>
          <p:cNvPr id="3" name="Заголовок 2"/>
          <p:cNvSpPr>
            <a:spLocks noGrp="1"/>
          </p:cNvSpPr>
          <p:nvPr>
            <p:ph type="title"/>
          </p:nvPr>
        </p:nvSpPr>
        <p:spPr>
          <a:xfrm>
            <a:off x="738188" y="108223"/>
            <a:ext cx="5688632" cy="1219199"/>
          </a:xfrm>
        </p:spPr>
        <p:txBody>
          <a:bodyPr>
            <a:noAutofit/>
          </a:bodyPr>
          <a:lstStyle/>
          <a:p>
            <a:pPr algn="ctr"/>
            <a:r>
              <a:rPr lang="ru-RU" sz="2400" dirty="0">
                <a:solidFill>
                  <a:srgbClr val="21115B"/>
                </a:solidFill>
              </a:rPr>
              <a:t>Особенности исчисления НДФЛ при продаже недвижимости</a:t>
            </a:r>
            <a:endParaRPr lang="ru-RU" sz="2400" dirty="0">
              <a:solidFill>
                <a:srgbClr val="21115B"/>
              </a:solidFill>
              <a:latin typeface="Times New Roman" pitchFamily="18" charset="0"/>
              <a:cs typeface="Times New Roman" pitchFamily="18" charset="0"/>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12</a:t>
            </a:fld>
            <a:endParaRPr lang="ru-RU" dirty="0">
              <a:solidFill>
                <a:prstClr val="white"/>
              </a:solidFill>
            </a:endParaRPr>
          </a:p>
        </p:txBody>
      </p:sp>
      <p:pic>
        <p:nvPicPr>
          <p:cNvPr id="18434" name="Picture 2" descr="C:\Users\1900-00-292\Downloads\i (2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036" y="108223"/>
            <a:ext cx="216024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81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0156" y="1044327"/>
            <a:ext cx="9577064" cy="6336704"/>
          </a:xfrm>
        </p:spPr>
        <p:txBody>
          <a:bodyPr>
            <a:noAutofit/>
          </a:bodyPr>
          <a:lstStyle/>
          <a:p>
            <a:pPr algn="just"/>
            <a:r>
              <a:rPr lang="ru-RU" sz="1600" b="0" dirty="0" smtClean="0">
                <a:solidFill>
                  <a:schemeClr val="tx1"/>
                </a:solidFill>
                <a:latin typeface="Times New Roman" pitchFamily="18" charset="0"/>
                <a:cs typeface="Times New Roman" pitchFamily="18" charset="0"/>
              </a:rPr>
              <a:t>	</a:t>
            </a:r>
            <a:r>
              <a:rPr lang="ru-RU" sz="2000" dirty="0" smtClean="0">
                <a:solidFill>
                  <a:srgbClr val="21115B"/>
                </a:solidFill>
                <a:latin typeface="Times New Roman" pitchFamily="18" charset="0"/>
                <a:cs typeface="Times New Roman" pitchFamily="18" charset="0"/>
              </a:rPr>
              <a:t>Вводится прогрессивная шкала ставок НДФЛ.</a:t>
            </a:r>
            <a:r>
              <a:rPr lang="ru-RU" sz="2000" b="0" dirty="0" smtClean="0">
                <a:solidFill>
                  <a:srgbClr val="21115B"/>
                </a:solidFill>
                <a:latin typeface="Times New Roman" pitchFamily="18" charset="0"/>
                <a:cs typeface="Times New Roman" pitchFamily="18" charset="0"/>
              </a:rPr>
              <a:t> </a:t>
            </a:r>
          </a:p>
          <a:p>
            <a:pPr algn="just"/>
            <a:r>
              <a:rPr lang="ru-RU" sz="1700" dirty="0" smtClean="0">
                <a:solidFill>
                  <a:srgbClr val="21115B"/>
                </a:solidFill>
                <a:latin typeface="Times New Roman" pitchFamily="18" charset="0"/>
                <a:cs typeface="Times New Roman" pitchFamily="18" charset="0"/>
              </a:rPr>
              <a:t>                             До 2025                                                  С 2025 </a:t>
            </a: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700" dirty="0" smtClean="0">
              <a:solidFill>
                <a:schemeClr val="tx1"/>
              </a:solidFill>
              <a:latin typeface="Times New Roman" pitchFamily="18" charset="0"/>
              <a:cs typeface="Times New Roman" pitchFamily="18" charset="0"/>
            </a:endParaRPr>
          </a:p>
          <a:p>
            <a:pPr algn="just"/>
            <a:endParaRPr lang="ru-RU" sz="1700" dirty="0">
              <a:solidFill>
                <a:schemeClr val="tx1"/>
              </a:solidFill>
              <a:latin typeface="Times New Roman" pitchFamily="18" charset="0"/>
              <a:cs typeface="Times New Roman" pitchFamily="18" charset="0"/>
            </a:endParaRPr>
          </a:p>
          <a:p>
            <a:pPr algn="just"/>
            <a:endParaRPr lang="ru-RU" sz="1600" dirty="0" smtClean="0">
              <a:solidFill>
                <a:schemeClr val="tx1"/>
              </a:solidFill>
              <a:latin typeface="Times New Roman" panose="02020603050405020304" pitchFamily="18" charset="0"/>
              <a:cs typeface="Times New Roman" panose="02020603050405020304" pitchFamily="18" charset="0"/>
            </a:endParaRPr>
          </a:p>
          <a:p>
            <a:pPr algn="just"/>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Налоговая реформа сохраняет нынешние ставки (13% и 15% с дохода свыше 5 млн руб.) для участников СВО, а также в отношении надбавок к заработной плате за работу (службу) в районах Крайнего Севера и приравненных к ним местностях.</a:t>
            </a:r>
          </a:p>
          <a:p>
            <a:pPr algn="just"/>
            <a:endParaRPr lang="ru-RU" sz="1700"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954212" y="108223"/>
            <a:ext cx="7560840" cy="851913"/>
          </a:xfrm>
        </p:spPr>
        <p:txBody>
          <a:bodyPr>
            <a:noAutofit/>
          </a:bodyPr>
          <a:lstStyle/>
          <a:p>
            <a:pPr algn="ct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rgbClr val="21115B"/>
                </a:solidFill>
                <a:latin typeface="Times New Roman" pitchFamily="18" charset="0"/>
                <a:cs typeface="Times New Roman" pitchFamily="18" charset="0"/>
              </a:rPr>
              <a:t>Изменения, внесенные Федеральным </a:t>
            </a:r>
            <a:br>
              <a:rPr lang="ru-RU" sz="2400" dirty="0" smtClean="0">
                <a:solidFill>
                  <a:srgbClr val="21115B"/>
                </a:solidFill>
                <a:latin typeface="Times New Roman" pitchFamily="18" charset="0"/>
                <a:cs typeface="Times New Roman" pitchFamily="18" charset="0"/>
              </a:rPr>
            </a:br>
            <a:r>
              <a:rPr lang="ru-RU" sz="2400" dirty="0" smtClean="0">
                <a:solidFill>
                  <a:srgbClr val="21115B"/>
                </a:solidFill>
                <a:latin typeface="Times New Roman" pitchFamily="18" charset="0"/>
                <a:cs typeface="Times New Roman" pitchFamily="18" charset="0"/>
              </a:rPr>
              <a:t>Законом № 176-ФЗ от 12.07.2024</a:t>
            </a:r>
            <a:br>
              <a:rPr lang="ru-RU" sz="2400" dirty="0" smtClean="0">
                <a:solidFill>
                  <a:srgbClr val="21115B"/>
                </a:solidFill>
                <a:latin typeface="Times New Roman" pitchFamily="18" charset="0"/>
                <a:cs typeface="Times New Roman" pitchFamily="18" charset="0"/>
              </a:rPr>
            </a:br>
            <a:endParaRPr lang="ru-RU" sz="2800" dirty="0">
              <a:solidFill>
                <a:srgbClr val="21115B"/>
              </a:solidFill>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13</a:t>
            </a:fld>
            <a:endParaRPr lang="ru-RU" dirty="0">
              <a:solidFill>
                <a:prstClr val="white"/>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48030513"/>
              </p:ext>
            </p:extLst>
          </p:nvPr>
        </p:nvGraphicFramePr>
        <p:xfrm>
          <a:off x="810196" y="1908423"/>
          <a:ext cx="8928992" cy="4035238"/>
        </p:xfrm>
        <a:graphic>
          <a:graphicData uri="http://schemas.openxmlformats.org/drawingml/2006/table">
            <a:tbl>
              <a:tblPr firstRow="1" bandRow="1">
                <a:tableStyleId>{5C22544A-7EE6-4342-B048-85BDC9FD1C3A}</a:tableStyleId>
              </a:tblPr>
              <a:tblGrid>
                <a:gridCol w="4176464"/>
                <a:gridCol w="4752528"/>
              </a:tblGrid>
              <a:tr h="872634">
                <a:tc>
                  <a:txBody>
                    <a:bodyPr/>
                    <a:lstStyle/>
                    <a:p>
                      <a:pPr algn="ctr"/>
                      <a:r>
                        <a:rPr lang="ru-RU" dirty="0" smtClean="0">
                          <a:latin typeface="Times New Roman" panose="02020603050405020304" pitchFamily="18" charset="0"/>
                          <a:cs typeface="Times New Roman" panose="02020603050405020304" pitchFamily="18" charset="0"/>
                        </a:rPr>
                        <a:t>Основные доходы (ЗП, отпускные, премии, больничные, ГПХ, аренда и т.п.)</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ctr" defTabSz="1042688"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Основные доходы (ЗП, отпускные, премии, больничные, ГПХ, аренда, </a:t>
                      </a:r>
                      <a:r>
                        <a:rPr lang="ru-RU" smtClean="0">
                          <a:latin typeface="Times New Roman" panose="02020603050405020304" pitchFamily="18" charset="0"/>
                          <a:cs typeface="Times New Roman" panose="02020603050405020304" pitchFamily="18" charset="0"/>
                        </a:rPr>
                        <a:t>выигрыши, продажа </a:t>
                      </a:r>
                      <a:r>
                        <a:rPr lang="ru-RU" dirty="0" smtClean="0">
                          <a:latin typeface="Times New Roman" panose="02020603050405020304" pitchFamily="18" charset="0"/>
                          <a:cs typeface="Times New Roman" panose="02020603050405020304" pitchFamily="18" charset="0"/>
                        </a:rPr>
                        <a:t>переуступки</a:t>
                      </a:r>
                      <a:r>
                        <a:rPr lang="ru-RU" baseline="0" dirty="0" smtClean="0">
                          <a:latin typeface="Times New Roman" panose="02020603050405020304" pitchFamily="18" charset="0"/>
                          <a:cs typeface="Times New Roman" panose="02020603050405020304" pitchFamily="18" charset="0"/>
                        </a:rPr>
                        <a:t> прав требования</a:t>
                      </a:r>
                      <a:r>
                        <a:rPr lang="ru-RU" dirty="0" smtClean="0">
                          <a:latin typeface="Times New Roman" panose="02020603050405020304" pitchFamily="18" charset="0"/>
                          <a:cs typeface="Times New Roman" panose="02020603050405020304" pitchFamily="18" charset="0"/>
                        </a:rPr>
                        <a:t> и т.п.)</a:t>
                      </a:r>
                      <a:endParaRPr lang="ru-RU" dirty="0">
                        <a:latin typeface="Times New Roman" panose="02020603050405020304" pitchFamily="18" charset="0"/>
                        <a:cs typeface="Times New Roman" panose="02020603050405020304" pitchFamily="18" charset="0"/>
                      </a:endParaRPr>
                    </a:p>
                  </a:txBody>
                  <a:tcPr/>
                </a:tc>
              </a:tr>
              <a:tr h="332436">
                <a:tc>
                  <a:txBody>
                    <a:bodyPr/>
                    <a:lstStyle/>
                    <a:p>
                      <a:r>
                        <a:rPr lang="ru-RU" sz="1600" dirty="0" smtClean="0">
                          <a:latin typeface="Times New Roman" panose="02020603050405020304" pitchFamily="18" charset="0"/>
                          <a:cs typeface="Times New Roman" panose="02020603050405020304" pitchFamily="18" charset="0"/>
                        </a:rPr>
                        <a:t>0 – 5 </a:t>
                      </a:r>
                      <a:r>
                        <a:rPr lang="ru-RU" sz="1600" dirty="0" err="1" smtClean="0">
                          <a:latin typeface="Times New Roman" panose="02020603050405020304" pitchFamily="18" charset="0"/>
                          <a:cs typeface="Times New Roman" panose="02020603050405020304" pitchFamily="18" charset="0"/>
                        </a:rPr>
                        <a:t>млн.руб</a:t>
                      </a:r>
                      <a:r>
                        <a:rPr lang="ru-RU" sz="1600" dirty="0" smtClean="0">
                          <a:latin typeface="Times New Roman" panose="02020603050405020304" pitchFamily="18" charset="0"/>
                          <a:cs typeface="Times New Roman" panose="02020603050405020304" pitchFamily="18" charset="0"/>
                        </a:rPr>
                        <a:t>.                 13%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0 -</a:t>
                      </a:r>
                      <a:r>
                        <a:rPr lang="ru-RU" sz="1600" baseline="0" dirty="0" smtClean="0">
                          <a:latin typeface="Times New Roman" panose="02020603050405020304" pitchFamily="18" charset="0"/>
                          <a:cs typeface="Times New Roman" panose="02020603050405020304" pitchFamily="18" charset="0"/>
                        </a:rPr>
                        <a:t> 2,4 </a:t>
                      </a:r>
                      <a:r>
                        <a:rPr lang="ru-RU" sz="1600" baseline="0" dirty="0" err="1" smtClean="0">
                          <a:latin typeface="Times New Roman" panose="02020603050405020304" pitchFamily="18" charset="0"/>
                          <a:cs typeface="Times New Roman" panose="02020603050405020304" pitchFamily="18" charset="0"/>
                        </a:rPr>
                        <a:t>млн.руб</a:t>
                      </a:r>
                      <a:r>
                        <a:rPr lang="ru-RU" sz="1600" baseline="0" dirty="0" smtClean="0">
                          <a:latin typeface="Times New Roman" panose="02020603050405020304" pitchFamily="18" charset="0"/>
                          <a:cs typeface="Times New Roman" panose="02020603050405020304" pitchFamily="18" charset="0"/>
                        </a:rPr>
                        <a:t>. - 13%</a:t>
                      </a:r>
                      <a:endParaRPr lang="ru-RU" sz="1600" dirty="0">
                        <a:latin typeface="Times New Roman" panose="02020603050405020304" pitchFamily="18" charset="0"/>
                        <a:cs typeface="Times New Roman" panose="02020603050405020304" pitchFamily="18" charset="0"/>
                      </a:endParaRPr>
                    </a:p>
                  </a:txBody>
                  <a:tcPr/>
                </a:tc>
              </a:tr>
              <a:tr h="529436">
                <a:tc>
                  <a:txBody>
                    <a:bodyPr/>
                    <a:lstStyle/>
                    <a:p>
                      <a:pPr marL="0" indent="0">
                        <a:buFont typeface="Wingdings"/>
                        <a:buNone/>
                      </a:pPr>
                      <a:r>
                        <a:rPr lang="en-US" sz="1600" dirty="0" smtClean="0">
                          <a:latin typeface="Times New Roman" panose="02020603050405020304" pitchFamily="18" charset="0"/>
                          <a:cs typeface="Times New Roman" panose="02020603050405020304" pitchFamily="18" charset="0"/>
                        </a:rPr>
                        <a:t>&gt; </a:t>
                      </a:r>
                      <a:r>
                        <a:rPr lang="ru-RU" sz="1600" dirty="0" smtClean="0">
                          <a:latin typeface="Times New Roman" panose="02020603050405020304" pitchFamily="18" charset="0"/>
                          <a:cs typeface="Times New Roman" panose="02020603050405020304" pitchFamily="18" charset="0"/>
                        </a:rPr>
                        <a:t>5 </a:t>
                      </a:r>
                      <a:r>
                        <a:rPr lang="ru-RU" sz="1600" dirty="0" err="1" smtClean="0">
                          <a:latin typeface="Times New Roman" panose="02020603050405020304" pitchFamily="18" charset="0"/>
                          <a:cs typeface="Times New Roman" panose="02020603050405020304" pitchFamily="18" charset="0"/>
                        </a:rPr>
                        <a:t>млн.руб</a:t>
                      </a:r>
                      <a:r>
                        <a:rPr lang="ru-RU" sz="1600" dirty="0" smtClean="0">
                          <a:latin typeface="Times New Roman" panose="02020603050405020304" pitchFamily="18" charset="0"/>
                          <a:cs typeface="Times New Roman" panose="02020603050405020304" pitchFamily="18" charset="0"/>
                        </a:rPr>
                        <a:t>.                   15% </a:t>
                      </a:r>
                    </a:p>
                    <a:p>
                      <a:pPr marL="0" indent="0">
                        <a:buFont typeface="Wingdings"/>
                        <a:buNone/>
                      </a:pPr>
                      <a:r>
                        <a:rPr lang="ru-RU" sz="1600" dirty="0" smtClean="0">
                          <a:latin typeface="Times New Roman" panose="02020603050405020304" pitchFamily="18" charset="0"/>
                          <a:cs typeface="Times New Roman" panose="02020603050405020304" pitchFamily="18" charset="0"/>
                        </a:rPr>
                        <a:t>(650</a:t>
                      </a:r>
                      <a:r>
                        <a:rPr lang="en-US"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т.р</a:t>
                      </a:r>
                      <a:r>
                        <a:rPr lang="ru-RU" sz="1600" dirty="0" smtClean="0">
                          <a:latin typeface="Times New Roman" panose="02020603050405020304" pitchFamily="18" charset="0"/>
                          <a:cs typeface="Times New Roman" panose="02020603050405020304" pitchFamily="18" charset="0"/>
                        </a:rPr>
                        <a:t>. +</a:t>
                      </a:r>
                      <a:r>
                        <a:rPr lang="ru-RU" sz="1600" baseline="0" dirty="0" smtClean="0">
                          <a:latin typeface="Times New Roman" panose="02020603050405020304" pitchFamily="18" charset="0"/>
                          <a:cs typeface="Times New Roman" panose="02020603050405020304" pitchFamily="18" charset="0"/>
                        </a:rPr>
                        <a:t> 15 % с дохода прев 5 млн)</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2,4 – 5 </a:t>
                      </a:r>
                      <a:r>
                        <a:rPr lang="ru-RU" sz="1600" dirty="0" err="1" smtClean="0">
                          <a:latin typeface="Times New Roman" panose="02020603050405020304" pitchFamily="18" charset="0"/>
                          <a:cs typeface="Times New Roman" panose="02020603050405020304" pitchFamily="18" charset="0"/>
                        </a:rPr>
                        <a:t>млн.руб</a:t>
                      </a:r>
                      <a:r>
                        <a:rPr lang="ru-RU" sz="1600" dirty="0" smtClean="0">
                          <a:latin typeface="Times New Roman" panose="02020603050405020304" pitchFamily="18" charset="0"/>
                          <a:cs typeface="Times New Roman" panose="02020603050405020304" pitchFamily="18" charset="0"/>
                        </a:rPr>
                        <a:t>. - 15% </a:t>
                      </a:r>
                      <a:endParaRPr lang="en-US"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(312</a:t>
                      </a:r>
                      <a:r>
                        <a:rPr lang="en-US"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т.р</a:t>
                      </a:r>
                      <a:r>
                        <a:rPr lang="ru-RU" sz="1600" dirty="0" smtClean="0">
                          <a:latin typeface="Times New Roman" panose="02020603050405020304" pitchFamily="18" charset="0"/>
                          <a:cs typeface="Times New Roman" panose="02020603050405020304" pitchFamily="18" charset="0"/>
                        </a:rPr>
                        <a:t>. +15% с дохода прев. 2,4 до 5 млн)</a:t>
                      </a:r>
                      <a:endParaRPr lang="ru-RU" sz="1600" dirty="0">
                        <a:latin typeface="Times New Roman" panose="02020603050405020304" pitchFamily="18" charset="0"/>
                        <a:cs typeface="Times New Roman" panose="02020603050405020304" pitchFamily="18" charset="0"/>
                      </a:endParaRPr>
                    </a:p>
                  </a:txBody>
                  <a:tcPr/>
                </a:tc>
              </a:tr>
              <a:tr h="529436">
                <a:tc>
                  <a:txBody>
                    <a:bodyPr/>
                    <a:lstStyle/>
                    <a:p>
                      <a:endParaRPr lang="ru-RU" sz="1600" b="1"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5 – 20</a:t>
                      </a:r>
                      <a:r>
                        <a:rPr lang="ru-RU" sz="1600" baseline="0" dirty="0" smtClean="0">
                          <a:latin typeface="Times New Roman" panose="02020603050405020304" pitchFamily="18" charset="0"/>
                          <a:cs typeface="Times New Roman" panose="02020603050405020304" pitchFamily="18" charset="0"/>
                        </a:rPr>
                        <a:t> </a:t>
                      </a:r>
                      <a:r>
                        <a:rPr lang="ru-RU" sz="1600" baseline="0" dirty="0" err="1" smtClean="0">
                          <a:latin typeface="Times New Roman" panose="02020603050405020304" pitchFamily="18" charset="0"/>
                          <a:cs typeface="Times New Roman" panose="02020603050405020304" pitchFamily="18" charset="0"/>
                        </a:rPr>
                        <a:t>млн.руб</a:t>
                      </a:r>
                      <a:r>
                        <a:rPr lang="ru-RU" sz="1600" baseline="0" dirty="0" smtClean="0">
                          <a:latin typeface="Times New Roman" panose="02020603050405020304" pitchFamily="18" charset="0"/>
                          <a:cs typeface="Times New Roman" panose="02020603050405020304" pitchFamily="18" charset="0"/>
                        </a:rPr>
                        <a:t>.  - 18% </a:t>
                      </a:r>
                      <a:endParaRPr lang="en-US" sz="1600" baseline="0" dirty="0" smtClean="0">
                        <a:latin typeface="Times New Roman" panose="02020603050405020304" pitchFamily="18" charset="0"/>
                        <a:cs typeface="Times New Roman" panose="02020603050405020304" pitchFamily="18" charset="0"/>
                      </a:endParaRPr>
                    </a:p>
                    <a:p>
                      <a:r>
                        <a:rPr lang="ru-RU" sz="1600" baseline="0" dirty="0" smtClean="0">
                          <a:latin typeface="Times New Roman" panose="02020603050405020304" pitchFamily="18" charset="0"/>
                          <a:cs typeface="Times New Roman" panose="02020603050405020304" pitchFamily="18" charset="0"/>
                        </a:rPr>
                        <a:t>(702</a:t>
                      </a:r>
                      <a:r>
                        <a:rPr lang="en-US" sz="1600" baseline="0" dirty="0" smtClean="0">
                          <a:latin typeface="Times New Roman" panose="02020603050405020304" pitchFamily="18" charset="0"/>
                          <a:cs typeface="Times New Roman" panose="02020603050405020304" pitchFamily="18" charset="0"/>
                        </a:rPr>
                        <a:t> </a:t>
                      </a:r>
                      <a:r>
                        <a:rPr lang="ru-RU" sz="1600" baseline="0" dirty="0" err="1" smtClean="0">
                          <a:latin typeface="Times New Roman" panose="02020603050405020304" pitchFamily="18" charset="0"/>
                          <a:cs typeface="Times New Roman" panose="02020603050405020304" pitchFamily="18" charset="0"/>
                        </a:rPr>
                        <a:t>т.р</a:t>
                      </a:r>
                      <a:r>
                        <a:rPr lang="ru-RU" sz="1600" baseline="0" dirty="0" smtClean="0">
                          <a:latin typeface="Times New Roman" panose="02020603050405020304" pitchFamily="18" charset="0"/>
                          <a:cs typeface="Times New Roman" panose="02020603050405020304" pitchFamily="18" charset="0"/>
                        </a:rPr>
                        <a:t> +18% с дохода прев. 5 до 20 млн)</a:t>
                      </a:r>
                      <a:endParaRPr lang="ru-RU" sz="1600" dirty="0">
                        <a:latin typeface="Times New Roman" panose="02020603050405020304" pitchFamily="18" charset="0"/>
                        <a:cs typeface="Times New Roman" panose="02020603050405020304" pitchFamily="18" charset="0"/>
                      </a:endParaRPr>
                    </a:p>
                  </a:txBody>
                  <a:tcPr/>
                </a:tc>
              </a:tr>
              <a:tr h="529436">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20 - 50 </a:t>
                      </a:r>
                      <a:r>
                        <a:rPr lang="ru-RU" sz="1600" dirty="0" err="1" smtClean="0">
                          <a:latin typeface="Times New Roman" panose="02020603050405020304" pitchFamily="18" charset="0"/>
                          <a:cs typeface="Times New Roman" panose="02020603050405020304" pitchFamily="18" charset="0"/>
                        </a:rPr>
                        <a:t>млн.руб</a:t>
                      </a:r>
                      <a:r>
                        <a:rPr lang="ru-RU" sz="1600" dirty="0" smtClean="0">
                          <a:latin typeface="Times New Roman" panose="02020603050405020304" pitchFamily="18" charset="0"/>
                          <a:cs typeface="Times New Roman" panose="02020603050405020304" pitchFamily="18" charset="0"/>
                        </a:rPr>
                        <a:t>.  - 20%</a:t>
                      </a:r>
                      <a:endParaRPr lang="en-US" sz="1600" dirty="0" smtClean="0">
                        <a:latin typeface="Times New Roman" panose="02020603050405020304" pitchFamily="18" charset="0"/>
                        <a:cs typeface="Times New Roman" panose="02020603050405020304" pitchFamily="18" charset="0"/>
                      </a:endParaRPr>
                    </a:p>
                    <a:p>
                      <a:r>
                        <a:rPr lang="ru-RU" sz="1600" baseline="0" dirty="0" smtClean="0">
                          <a:latin typeface="Times New Roman" panose="02020603050405020304" pitchFamily="18" charset="0"/>
                          <a:cs typeface="Times New Roman" panose="02020603050405020304" pitchFamily="18" charset="0"/>
                        </a:rPr>
                        <a:t>(3 402</a:t>
                      </a:r>
                      <a:r>
                        <a:rPr lang="en-US" sz="1600" baseline="0" dirty="0" smtClean="0">
                          <a:latin typeface="Times New Roman" panose="02020603050405020304" pitchFamily="18" charset="0"/>
                          <a:cs typeface="Times New Roman" panose="02020603050405020304" pitchFamily="18" charset="0"/>
                        </a:rPr>
                        <a:t> </a:t>
                      </a:r>
                      <a:r>
                        <a:rPr lang="ru-RU" sz="1600" baseline="0" dirty="0" err="1" smtClean="0">
                          <a:latin typeface="Times New Roman" panose="02020603050405020304" pitchFamily="18" charset="0"/>
                          <a:cs typeface="Times New Roman" panose="02020603050405020304" pitchFamily="18" charset="0"/>
                        </a:rPr>
                        <a:t>т.р</a:t>
                      </a:r>
                      <a:r>
                        <a:rPr lang="ru-RU" sz="1600" baseline="0" dirty="0" smtClean="0">
                          <a:latin typeface="Times New Roman" panose="02020603050405020304" pitchFamily="18" charset="0"/>
                          <a:cs typeface="Times New Roman" panose="02020603050405020304" pitchFamily="18" charset="0"/>
                        </a:rPr>
                        <a:t> +20% с дохода прев. 20 до 50 млн)</a:t>
                      </a:r>
                      <a:endParaRPr lang="ru-RU" sz="1600" dirty="0">
                        <a:latin typeface="Times New Roman" panose="02020603050405020304" pitchFamily="18" charset="0"/>
                        <a:cs typeface="Times New Roman" panose="02020603050405020304" pitchFamily="18" charset="0"/>
                      </a:endParaRPr>
                    </a:p>
                  </a:txBody>
                  <a:tcPr/>
                </a:tc>
              </a:tr>
              <a:tr h="590998">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marL="0" indent="0">
                        <a:buFont typeface="Wingdings"/>
                        <a:buNone/>
                      </a:pPr>
                      <a:r>
                        <a:rPr lang="en-US" sz="1600" dirty="0" smtClean="0">
                          <a:latin typeface="Times New Roman" panose="02020603050405020304" pitchFamily="18" charset="0"/>
                          <a:cs typeface="Times New Roman" panose="02020603050405020304" pitchFamily="18" charset="0"/>
                        </a:rPr>
                        <a:t>&gt; </a:t>
                      </a:r>
                      <a:r>
                        <a:rPr lang="ru-RU" sz="1600" dirty="0" smtClean="0">
                          <a:latin typeface="Times New Roman" panose="02020603050405020304" pitchFamily="18" charset="0"/>
                          <a:cs typeface="Times New Roman" panose="02020603050405020304" pitchFamily="18" charset="0"/>
                        </a:rPr>
                        <a:t>50 </a:t>
                      </a:r>
                      <a:r>
                        <a:rPr lang="ru-RU" sz="1600" dirty="0" err="1" smtClean="0">
                          <a:latin typeface="Times New Roman" panose="02020603050405020304" pitchFamily="18" charset="0"/>
                          <a:cs typeface="Times New Roman" panose="02020603050405020304" pitchFamily="18" charset="0"/>
                        </a:rPr>
                        <a:t>млн.руб</a:t>
                      </a:r>
                      <a:r>
                        <a:rPr lang="ru-RU" sz="1600" dirty="0" smtClean="0">
                          <a:latin typeface="Times New Roman" panose="02020603050405020304" pitchFamily="18" charset="0"/>
                          <a:cs typeface="Times New Roman" panose="02020603050405020304" pitchFamily="18" charset="0"/>
                        </a:rPr>
                        <a:t>. -</a:t>
                      </a:r>
                      <a:r>
                        <a:rPr lang="ru-RU" sz="1600" baseline="0" dirty="0" smtClean="0">
                          <a:latin typeface="Times New Roman" panose="02020603050405020304" pitchFamily="18" charset="0"/>
                          <a:cs typeface="Times New Roman" panose="02020603050405020304" pitchFamily="18" charset="0"/>
                        </a:rPr>
                        <a:t> 22%  </a:t>
                      </a:r>
                      <a:endParaRPr lang="en-US" sz="1600" baseline="0" dirty="0" smtClean="0">
                        <a:latin typeface="Times New Roman" panose="02020603050405020304" pitchFamily="18" charset="0"/>
                        <a:cs typeface="Times New Roman" panose="02020603050405020304" pitchFamily="18" charset="0"/>
                      </a:endParaRPr>
                    </a:p>
                    <a:p>
                      <a:pPr marL="0" indent="0">
                        <a:buFont typeface="Wingdings"/>
                        <a:buNone/>
                      </a:pPr>
                      <a:r>
                        <a:rPr lang="ru-RU" sz="1600" baseline="0" dirty="0" smtClean="0">
                          <a:latin typeface="Times New Roman" panose="02020603050405020304" pitchFamily="18" charset="0"/>
                          <a:cs typeface="Times New Roman" panose="02020603050405020304" pitchFamily="18" charset="0"/>
                        </a:rPr>
                        <a:t>(9 402</a:t>
                      </a:r>
                      <a:r>
                        <a:rPr lang="en-US" sz="1600" baseline="0" dirty="0" smtClean="0">
                          <a:latin typeface="Times New Roman" panose="02020603050405020304" pitchFamily="18" charset="0"/>
                          <a:cs typeface="Times New Roman" panose="02020603050405020304" pitchFamily="18" charset="0"/>
                        </a:rPr>
                        <a:t> </a:t>
                      </a:r>
                      <a:r>
                        <a:rPr lang="ru-RU" sz="1600" baseline="0" dirty="0" err="1" smtClean="0">
                          <a:latin typeface="Times New Roman" panose="02020603050405020304" pitchFamily="18" charset="0"/>
                          <a:cs typeface="Times New Roman" panose="02020603050405020304" pitchFamily="18" charset="0"/>
                        </a:rPr>
                        <a:t>т.р</a:t>
                      </a:r>
                      <a:r>
                        <a:rPr lang="ru-RU" sz="1600" baseline="0" dirty="0" smtClean="0">
                          <a:latin typeface="Times New Roman" panose="02020603050405020304" pitchFamily="18" charset="0"/>
                          <a:cs typeface="Times New Roman" panose="02020603050405020304" pitchFamily="18" charset="0"/>
                        </a:rPr>
                        <a:t> +22% с дохода прев. 50 млн)             </a:t>
                      </a:r>
                      <a:endParaRPr lang="ru-RU" sz="1600" dirty="0">
                        <a:latin typeface="Times New Roman" panose="02020603050405020304" pitchFamily="18" charset="0"/>
                        <a:cs typeface="Times New Roman" panose="02020603050405020304" pitchFamily="18" charset="0"/>
                      </a:endParaRPr>
                    </a:p>
                  </a:txBody>
                  <a:tcPr/>
                </a:tc>
              </a:tr>
            </a:tbl>
          </a:graphicData>
        </a:graphic>
      </p:graphicFrame>
      <p:pic>
        <p:nvPicPr>
          <p:cNvPr id="17410" name="Picture 2" descr="C:\Users\1900-00-292\Downloads\i (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980" y="180232"/>
            <a:ext cx="251507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98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66180" y="1404368"/>
            <a:ext cx="8856987" cy="5691760"/>
          </a:xfrm>
        </p:spPr>
        <p:txBody>
          <a:bodyPr>
            <a:noAutofit/>
          </a:bodyPr>
          <a:lstStyle/>
          <a:p>
            <a:pPr algn="just"/>
            <a:r>
              <a:rPr lang="ru-RU" sz="1600" b="0" dirty="0" smtClean="0">
                <a:solidFill>
                  <a:schemeClr val="tx1"/>
                </a:solidFill>
                <a:latin typeface="Times New Roman" pitchFamily="18" charset="0"/>
                <a:cs typeface="Times New Roman" pitchFamily="18" charset="0"/>
              </a:rPr>
              <a:t>	</a:t>
            </a:r>
            <a:r>
              <a:rPr lang="ru-RU" sz="1700" dirty="0" smtClean="0">
                <a:solidFill>
                  <a:srgbClr val="28285E"/>
                </a:solidFill>
                <a:latin typeface="Times New Roman" pitchFamily="18" charset="0"/>
                <a:cs typeface="Times New Roman" pitchFamily="18" charset="0"/>
              </a:rPr>
              <a:t>Вводится прогрессивная шкала налогообложения по НДФЛ.</a:t>
            </a:r>
            <a:r>
              <a:rPr lang="ru-RU" sz="1700" b="0" dirty="0" smtClean="0">
                <a:solidFill>
                  <a:srgbClr val="28285E"/>
                </a:solidFill>
                <a:latin typeface="Times New Roman" pitchFamily="18" charset="0"/>
                <a:cs typeface="Times New Roman" pitchFamily="18" charset="0"/>
              </a:rPr>
              <a:t> </a:t>
            </a:r>
          </a:p>
          <a:p>
            <a:pPr algn="just"/>
            <a:r>
              <a:rPr lang="ru-RU" sz="1700" dirty="0" smtClean="0">
                <a:solidFill>
                  <a:srgbClr val="28285E"/>
                </a:solidFill>
                <a:latin typeface="Times New Roman" pitchFamily="18" charset="0"/>
                <a:cs typeface="Times New Roman" pitchFamily="18" charset="0"/>
              </a:rPr>
              <a:t>                             До 2025                                                  С 2025 </a:t>
            </a:r>
            <a:endParaRPr lang="ru-RU" sz="1700" dirty="0">
              <a:solidFill>
                <a:srgbClr val="28285E"/>
              </a:solidFill>
              <a:latin typeface="Times New Roman" pitchFamily="18" charset="0"/>
              <a:cs typeface="Times New Roman" pitchFamily="18" charset="0"/>
            </a:endParaRPr>
          </a:p>
        </p:txBody>
      </p:sp>
      <p:sp>
        <p:nvSpPr>
          <p:cNvPr id="3" name="Заголовок 2"/>
          <p:cNvSpPr>
            <a:spLocks noGrp="1"/>
          </p:cNvSpPr>
          <p:nvPr>
            <p:ph type="title"/>
          </p:nvPr>
        </p:nvSpPr>
        <p:spPr>
          <a:xfrm>
            <a:off x="962026" y="552454"/>
            <a:ext cx="7048970" cy="779905"/>
          </a:xfrm>
        </p:spPr>
        <p:txBody>
          <a:bodyPr>
            <a:noAutofit/>
          </a:bodyPr>
          <a:lstStyle/>
          <a:p>
            <a:pPr algn="ct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rgbClr val="28285E"/>
                </a:solidFill>
                <a:latin typeface="Times New Roman" pitchFamily="18" charset="0"/>
                <a:cs typeface="Times New Roman" pitchFamily="18" charset="0"/>
              </a:rPr>
              <a:t>Изменения, внесенные Федеральным </a:t>
            </a:r>
            <a:br>
              <a:rPr lang="ru-RU" sz="2400" dirty="0" smtClean="0">
                <a:solidFill>
                  <a:srgbClr val="28285E"/>
                </a:solidFill>
                <a:latin typeface="Times New Roman" pitchFamily="18" charset="0"/>
                <a:cs typeface="Times New Roman" pitchFamily="18" charset="0"/>
              </a:rPr>
            </a:br>
            <a:r>
              <a:rPr lang="ru-RU" sz="2400" dirty="0" smtClean="0">
                <a:solidFill>
                  <a:srgbClr val="28285E"/>
                </a:solidFill>
                <a:latin typeface="Times New Roman" pitchFamily="18" charset="0"/>
                <a:cs typeface="Times New Roman" pitchFamily="18" charset="0"/>
              </a:rPr>
              <a:t>Законом № 176-ФЗ от 12.07.2024</a:t>
            </a:r>
            <a:br>
              <a:rPr lang="ru-RU" sz="2400" dirty="0" smtClean="0">
                <a:solidFill>
                  <a:srgbClr val="28285E"/>
                </a:solidFill>
                <a:latin typeface="Times New Roman" pitchFamily="18" charset="0"/>
                <a:cs typeface="Times New Roman" pitchFamily="18" charset="0"/>
              </a:rPr>
            </a:br>
            <a:endParaRPr lang="ru-RU" sz="2800" dirty="0">
              <a:solidFill>
                <a:srgbClr val="28285E"/>
              </a:solidFill>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14</a:t>
            </a:fld>
            <a:endParaRPr lang="ru-RU" dirty="0">
              <a:solidFill>
                <a:prstClr val="white"/>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46745319"/>
              </p:ext>
            </p:extLst>
          </p:nvPr>
        </p:nvGraphicFramePr>
        <p:xfrm>
          <a:off x="810196" y="2124447"/>
          <a:ext cx="9145016" cy="2145294"/>
        </p:xfrm>
        <a:graphic>
          <a:graphicData uri="http://schemas.openxmlformats.org/drawingml/2006/table">
            <a:tbl>
              <a:tblPr firstRow="1" bandRow="1">
                <a:tableStyleId>{5C22544A-7EE6-4342-B048-85BDC9FD1C3A}</a:tableStyleId>
              </a:tblPr>
              <a:tblGrid>
                <a:gridCol w="3600400"/>
                <a:gridCol w="5544616"/>
              </a:tblGrid>
              <a:tr h="864096">
                <a:tc>
                  <a:txBody>
                    <a:bodyPr/>
                    <a:lstStyle/>
                    <a:p>
                      <a:pPr algn="l"/>
                      <a:r>
                        <a:rPr lang="ru-RU" dirty="0" smtClean="0">
                          <a:latin typeface="Times New Roman" panose="02020603050405020304" pitchFamily="18" charset="0"/>
                          <a:cs typeface="Times New Roman" panose="02020603050405020304" pitchFamily="18" charset="0"/>
                        </a:rPr>
                        <a:t>Пассивные доходы (дивиденды, ЦБ, % по вкладам)</a:t>
                      </a:r>
                      <a:endParaRPr lang="ru-RU" dirty="0">
                        <a:latin typeface="Times New Roman" panose="02020603050405020304" pitchFamily="18" charset="0"/>
                        <a:cs typeface="Times New Roman" panose="02020603050405020304" pitchFamily="18" charset="0"/>
                      </a:endParaRPr>
                    </a:p>
                  </a:txBody>
                  <a:tcPr/>
                </a:tc>
                <a:tc>
                  <a:txBody>
                    <a:bodyPr/>
                    <a:lstStyle/>
                    <a:p>
                      <a:pPr algn="l"/>
                      <a:r>
                        <a:rPr lang="ru-RU" dirty="0" smtClean="0">
                          <a:latin typeface="Times New Roman" panose="02020603050405020304" pitchFamily="18" charset="0"/>
                          <a:cs typeface="Times New Roman" panose="02020603050405020304" pitchFamily="18" charset="0"/>
                        </a:rPr>
                        <a:t>Пассивные доходы (дивиденды,  ЦБ, % по вкладам, продажа недвижимости)</a:t>
                      </a:r>
                      <a:endParaRPr lang="ru-RU" dirty="0">
                        <a:latin typeface="Times New Roman" panose="02020603050405020304" pitchFamily="18" charset="0"/>
                        <a:cs typeface="Times New Roman" panose="02020603050405020304" pitchFamily="18" charset="0"/>
                      </a:endParaRPr>
                    </a:p>
                  </a:txBody>
                  <a:tcPr/>
                </a:tc>
              </a:tr>
              <a:tr h="421869">
                <a:tc>
                  <a:txBody>
                    <a:bodyPr/>
                    <a:lstStyle/>
                    <a:p>
                      <a:pPr algn="l"/>
                      <a:r>
                        <a:rPr lang="ru-RU" dirty="0" smtClean="0">
                          <a:latin typeface="Times New Roman" panose="02020603050405020304" pitchFamily="18" charset="0"/>
                          <a:cs typeface="Times New Roman" panose="02020603050405020304" pitchFamily="18" charset="0"/>
                        </a:rPr>
                        <a:t>0 – 5 </a:t>
                      </a:r>
                      <a:r>
                        <a:rPr lang="ru-RU" dirty="0" err="1" smtClean="0">
                          <a:latin typeface="Times New Roman" panose="02020603050405020304" pitchFamily="18" charset="0"/>
                          <a:cs typeface="Times New Roman" panose="02020603050405020304" pitchFamily="18" charset="0"/>
                        </a:rPr>
                        <a:t>млн.руб</a:t>
                      </a:r>
                      <a:r>
                        <a:rPr lang="ru-RU" dirty="0" smtClean="0">
                          <a:latin typeface="Times New Roman" panose="02020603050405020304" pitchFamily="18" charset="0"/>
                          <a:cs typeface="Times New Roman" panose="02020603050405020304" pitchFamily="18" charset="0"/>
                        </a:rPr>
                        <a:t>.                 13%</a:t>
                      </a:r>
                      <a:endParaRPr lang="ru-RU" dirty="0">
                        <a:latin typeface="Times New Roman" panose="02020603050405020304" pitchFamily="18" charset="0"/>
                        <a:cs typeface="Times New Roman" panose="02020603050405020304" pitchFamily="18" charset="0"/>
                      </a:endParaRPr>
                    </a:p>
                  </a:txBody>
                  <a:tcPr/>
                </a:tc>
                <a:tc>
                  <a:txBody>
                    <a:bodyPr/>
                    <a:lstStyle/>
                    <a:p>
                      <a:pPr algn="l"/>
                      <a:r>
                        <a:rPr lang="ru-RU" dirty="0" smtClean="0">
                          <a:latin typeface="Times New Roman" panose="02020603050405020304" pitchFamily="18" charset="0"/>
                          <a:cs typeface="Times New Roman" panose="02020603050405020304" pitchFamily="18" charset="0"/>
                        </a:rPr>
                        <a:t>0 -</a:t>
                      </a:r>
                      <a:r>
                        <a:rPr lang="ru-RU" baseline="0" dirty="0" smtClean="0">
                          <a:latin typeface="Times New Roman" panose="02020603050405020304" pitchFamily="18" charset="0"/>
                          <a:cs typeface="Times New Roman" panose="02020603050405020304" pitchFamily="18" charset="0"/>
                        </a:rPr>
                        <a:t> 2,4 </a:t>
                      </a:r>
                      <a:r>
                        <a:rPr lang="ru-RU" baseline="0" dirty="0" err="1" smtClean="0">
                          <a:latin typeface="Times New Roman" panose="02020603050405020304" pitchFamily="18" charset="0"/>
                          <a:cs typeface="Times New Roman" panose="02020603050405020304" pitchFamily="18" charset="0"/>
                        </a:rPr>
                        <a:t>млн.руб</a:t>
                      </a:r>
                      <a:r>
                        <a:rPr lang="ru-RU" baseline="0" dirty="0" smtClean="0">
                          <a:latin typeface="Times New Roman" panose="02020603050405020304" pitchFamily="18" charset="0"/>
                          <a:cs typeface="Times New Roman" panose="02020603050405020304" pitchFamily="18" charset="0"/>
                        </a:rPr>
                        <a:t>.            13%</a:t>
                      </a:r>
                      <a:endParaRPr lang="ru-RU" dirty="0">
                        <a:latin typeface="Times New Roman" panose="02020603050405020304" pitchFamily="18" charset="0"/>
                        <a:cs typeface="Times New Roman" panose="02020603050405020304" pitchFamily="18" charset="0"/>
                      </a:endParaRPr>
                    </a:p>
                  </a:txBody>
                  <a:tcPr/>
                </a:tc>
              </a:tr>
              <a:tr h="671865">
                <a:tc>
                  <a:txBody>
                    <a:bodyPr/>
                    <a:lstStyle/>
                    <a:p>
                      <a:pPr marL="0" marR="0" indent="0" algn="l" defTabSz="1042688" rtl="0" eaLnBrk="1" fontAlgn="auto" latinLnBrk="0" hangingPunct="1">
                        <a:lnSpc>
                          <a:spcPct val="100000"/>
                        </a:lnSpc>
                        <a:spcBef>
                          <a:spcPts val="0"/>
                        </a:spcBef>
                        <a:spcAft>
                          <a:spcPts val="0"/>
                        </a:spcAft>
                        <a:buClrTx/>
                        <a:buSzTx/>
                        <a:buFont typeface="Wingdings"/>
                        <a:buNone/>
                        <a:tabLst/>
                        <a:defRPr/>
                      </a:pPr>
                      <a:r>
                        <a:rPr lang="en-US" dirty="0" smtClean="0">
                          <a:latin typeface="Times New Roman" panose="02020603050405020304" pitchFamily="18" charset="0"/>
                          <a:cs typeface="Times New Roman" panose="02020603050405020304" pitchFamily="18" charset="0"/>
                        </a:rPr>
                        <a:t>&gt; </a:t>
                      </a:r>
                      <a:r>
                        <a:rPr lang="ru-RU" dirty="0" smtClean="0">
                          <a:latin typeface="Times New Roman" panose="02020603050405020304" pitchFamily="18" charset="0"/>
                          <a:cs typeface="Times New Roman" panose="02020603050405020304" pitchFamily="18" charset="0"/>
                        </a:rPr>
                        <a:t>5 </a:t>
                      </a:r>
                      <a:r>
                        <a:rPr lang="ru-RU" dirty="0" err="1" smtClean="0">
                          <a:latin typeface="Times New Roman" panose="02020603050405020304" pitchFamily="18" charset="0"/>
                          <a:cs typeface="Times New Roman" panose="02020603050405020304" pitchFamily="18" charset="0"/>
                        </a:rPr>
                        <a:t>млн.руб</a:t>
                      </a:r>
                      <a:r>
                        <a:rPr lang="ru-RU" dirty="0" smtClean="0">
                          <a:latin typeface="Times New Roman" panose="02020603050405020304" pitchFamily="18" charset="0"/>
                          <a:cs typeface="Times New Roman" panose="02020603050405020304" pitchFamily="18" charset="0"/>
                        </a:rPr>
                        <a:t>.                    15%</a:t>
                      </a:r>
                      <a:endParaRPr lang="en-US" dirty="0" smtClean="0">
                        <a:latin typeface="Times New Roman" panose="02020603050405020304" pitchFamily="18" charset="0"/>
                        <a:cs typeface="Times New Roman" panose="02020603050405020304" pitchFamily="18" charset="0"/>
                      </a:endParaRPr>
                    </a:p>
                    <a:p>
                      <a:pPr marL="0" marR="0" indent="0" algn="l" defTabSz="1042688" rtl="0" eaLnBrk="1" fontAlgn="auto" latinLnBrk="0" hangingPunct="1">
                        <a:lnSpc>
                          <a:spcPct val="100000"/>
                        </a:lnSpc>
                        <a:spcBef>
                          <a:spcPts val="0"/>
                        </a:spcBef>
                        <a:spcAft>
                          <a:spcPts val="0"/>
                        </a:spcAft>
                        <a:buClrTx/>
                        <a:buSzTx/>
                        <a:buFont typeface="Wingdings"/>
                        <a:buNone/>
                        <a:tabLst/>
                        <a:defRPr/>
                      </a:pPr>
                      <a:r>
                        <a:rPr lang="ru-RU" sz="1600" dirty="0" smtClean="0">
                          <a:latin typeface="Times New Roman" panose="02020603050405020304" pitchFamily="18" charset="0"/>
                          <a:cs typeface="Times New Roman" panose="02020603050405020304" pitchFamily="18" charset="0"/>
                        </a:rPr>
                        <a:t>(650 </a:t>
                      </a:r>
                      <a:r>
                        <a:rPr lang="ru-RU" sz="1600" dirty="0" err="1" smtClean="0">
                          <a:latin typeface="Times New Roman" panose="02020603050405020304" pitchFamily="18" charset="0"/>
                          <a:cs typeface="Times New Roman" panose="02020603050405020304" pitchFamily="18" charset="0"/>
                        </a:rPr>
                        <a:t>т.р</a:t>
                      </a:r>
                      <a:r>
                        <a:rPr lang="ru-RU" sz="1600" dirty="0" smtClean="0">
                          <a:latin typeface="Times New Roman" panose="02020603050405020304" pitchFamily="18" charset="0"/>
                          <a:cs typeface="Times New Roman" panose="02020603050405020304" pitchFamily="18" charset="0"/>
                        </a:rPr>
                        <a:t>. +</a:t>
                      </a:r>
                      <a:r>
                        <a:rPr lang="ru-RU" sz="1600" baseline="0" dirty="0" smtClean="0">
                          <a:latin typeface="Times New Roman" panose="02020603050405020304" pitchFamily="18" charset="0"/>
                          <a:cs typeface="Times New Roman" panose="02020603050405020304" pitchFamily="18" charset="0"/>
                        </a:rPr>
                        <a:t> 15 % с дохода прев. 5 млн.)</a:t>
                      </a:r>
                      <a:endParaRPr lang="ru-RU" sz="160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&gt; </a:t>
                      </a:r>
                      <a:r>
                        <a:rPr lang="ru-RU" dirty="0" smtClean="0">
                          <a:latin typeface="Times New Roman" panose="02020603050405020304" pitchFamily="18" charset="0"/>
                          <a:cs typeface="Times New Roman" panose="02020603050405020304" pitchFamily="18" charset="0"/>
                        </a:rPr>
                        <a:t>2,4 </a:t>
                      </a:r>
                      <a:r>
                        <a:rPr lang="ru-RU" dirty="0" err="1" smtClean="0">
                          <a:latin typeface="Times New Roman" panose="02020603050405020304" pitchFamily="18" charset="0"/>
                          <a:cs typeface="Times New Roman" panose="02020603050405020304" pitchFamily="18" charset="0"/>
                        </a:rPr>
                        <a:t>млн.руб</a:t>
                      </a:r>
                      <a:r>
                        <a:rPr lang="ru-RU" dirty="0" smtClean="0">
                          <a:latin typeface="Times New Roman" panose="02020603050405020304" pitchFamily="18" charset="0"/>
                          <a:cs typeface="Times New Roman" panose="02020603050405020304" pitchFamily="18" charset="0"/>
                        </a:rPr>
                        <a:t>.              15%</a:t>
                      </a:r>
                      <a:endParaRPr lang="en-US" dirty="0" smtClean="0">
                        <a:latin typeface="Times New Roman" panose="02020603050405020304" pitchFamily="18" charset="0"/>
                        <a:cs typeface="Times New Roman" panose="02020603050405020304" pitchFamily="18" charset="0"/>
                      </a:endParaRPr>
                    </a:p>
                    <a:p>
                      <a:pPr marL="0" marR="0" indent="0" algn="l" defTabSz="1042688"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(312т.р. +15% с дохода прев 2,4 млн.)</a:t>
                      </a:r>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08059177"/>
              </p:ext>
            </p:extLst>
          </p:nvPr>
        </p:nvGraphicFramePr>
        <p:xfrm>
          <a:off x="4410597" y="4356695"/>
          <a:ext cx="5544615" cy="2934268"/>
        </p:xfrm>
        <a:graphic>
          <a:graphicData uri="http://schemas.openxmlformats.org/drawingml/2006/table">
            <a:tbl>
              <a:tblPr firstRow="1" bandRow="1">
                <a:tableStyleId>{5C22544A-7EE6-4342-B048-85BDC9FD1C3A}</a:tableStyleId>
              </a:tblPr>
              <a:tblGrid>
                <a:gridCol w="5544615"/>
              </a:tblGrid>
              <a:tr h="1368152">
                <a:tc>
                  <a:txBody>
                    <a:bodyPr/>
                    <a:lstStyle/>
                    <a:p>
                      <a:pPr algn="l"/>
                      <a:r>
                        <a:rPr lang="ru-RU" sz="2000" dirty="0" smtClean="0">
                          <a:latin typeface="Times New Roman" panose="02020603050405020304" pitchFamily="18" charset="0"/>
                          <a:cs typeface="Times New Roman" panose="02020603050405020304" pitchFamily="18" charset="0"/>
                        </a:rPr>
                        <a:t>Отдельные</a:t>
                      </a:r>
                      <a:r>
                        <a:rPr lang="ru-RU" sz="2000" baseline="0" dirty="0" smtClean="0">
                          <a:latin typeface="Times New Roman" panose="02020603050405020304" pitchFamily="18" charset="0"/>
                          <a:cs typeface="Times New Roman" panose="02020603050405020304" pitchFamily="18" charset="0"/>
                        </a:rPr>
                        <a:t> виды доходов (выплаты, связанные с участием в СВО, для работников Крайнего Севера и </a:t>
                      </a:r>
                      <a:r>
                        <a:rPr lang="ru-RU" sz="2000" baseline="0" dirty="0" err="1" smtClean="0">
                          <a:latin typeface="Times New Roman" panose="02020603050405020304" pitchFamily="18" charset="0"/>
                          <a:cs typeface="Times New Roman" panose="02020603050405020304" pitchFamily="18" charset="0"/>
                        </a:rPr>
                        <a:t>приравн.мест</a:t>
                      </a:r>
                      <a:r>
                        <a:rPr lang="ru-RU" sz="2000" baseline="0" dirty="0" smtClean="0">
                          <a:latin typeface="Times New Roman" panose="02020603050405020304" pitchFamily="18" charset="0"/>
                          <a:cs typeface="Times New Roman" panose="02020603050405020304" pitchFamily="18" charset="0"/>
                        </a:rPr>
                        <a:t>. в части РК и </a:t>
                      </a:r>
                      <a:r>
                        <a:rPr lang="ru-RU" sz="2000" baseline="0" dirty="0" err="1" smtClean="0">
                          <a:latin typeface="Times New Roman" panose="02020603050405020304" pitchFamily="18" charset="0"/>
                          <a:cs typeface="Times New Roman" panose="02020603050405020304" pitchFamily="18" charset="0"/>
                        </a:rPr>
                        <a:t>процент.надбавкам</a:t>
                      </a:r>
                      <a:r>
                        <a:rPr lang="ru-RU" sz="2000" baseline="0" dirty="0" smtClean="0">
                          <a:latin typeface="Times New Roman" panose="02020603050405020304" pitchFamily="18" charset="0"/>
                          <a:cs typeface="Times New Roman" panose="02020603050405020304" pitchFamily="18" charset="0"/>
                        </a:rPr>
                        <a:t> за работу в данных районах)</a:t>
                      </a:r>
                      <a:endParaRPr lang="ru-RU" sz="2000" dirty="0">
                        <a:latin typeface="Times New Roman" panose="02020603050405020304" pitchFamily="18" charset="0"/>
                        <a:cs typeface="Times New Roman" panose="02020603050405020304" pitchFamily="18" charset="0"/>
                      </a:endParaRPr>
                    </a:p>
                  </a:txBody>
                  <a:tcPr/>
                </a:tc>
              </a:tr>
              <a:tr h="508691">
                <a:tc>
                  <a:txBody>
                    <a:bodyPr/>
                    <a:lstStyle/>
                    <a:p>
                      <a:r>
                        <a:rPr lang="ru-RU" dirty="0" smtClean="0">
                          <a:latin typeface="Times New Roman" panose="02020603050405020304" pitchFamily="18" charset="0"/>
                          <a:cs typeface="Times New Roman" panose="02020603050405020304" pitchFamily="18" charset="0"/>
                        </a:rPr>
                        <a:t>0 -</a:t>
                      </a:r>
                      <a:r>
                        <a:rPr lang="ru-RU" baseline="0" dirty="0" smtClean="0">
                          <a:latin typeface="Times New Roman" panose="02020603050405020304" pitchFamily="18" charset="0"/>
                          <a:cs typeface="Times New Roman" panose="02020603050405020304" pitchFamily="18" charset="0"/>
                        </a:rPr>
                        <a:t> 5 </a:t>
                      </a:r>
                      <a:r>
                        <a:rPr lang="ru-RU" baseline="0" dirty="0" err="1" smtClean="0">
                          <a:latin typeface="Times New Roman" panose="02020603050405020304" pitchFamily="18" charset="0"/>
                          <a:cs typeface="Times New Roman" panose="02020603050405020304" pitchFamily="18" charset="0"/>
                        </a:rPr>
                        <a:t>млн.руб</a:t>
                      </a:r>
                      <a:r>
                        <a:rPr lang="ru-RU" baseline="0" dirty="0" smtClean="0">
                          <a:latin typeface="Times New Roman" panose="02020603050405020304" pitchFamily="18" charset="0"/>
                          <a:cs typeface="Times New Roman" panose="02020603050405020304" pitchFamily="18" charset="0"/>
                        </a:rPr>
                        <a:t>.            13%</a:t>
                      </a:r>
                      <a:endParaRPr lang="ru-RU" dirty="0">
                        <a:latin typeface="Times New Roman" panose="02020603050405020304" pitchFamily="18" charset="0"/>
                        <a:cs typeface="Times New Roman" panose="02020603050405020304" pitchFamily="18" charset="0"/>
                      </a:endParaRPr>
                    </a:p>
                  </a:txBody>
                  <a:tcPr/>
                </a:tc>
              </a:tr>
              <a:tr h="810137">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&gt;</a:t>
                      </a:r>
                      <a:r>
                        <a:rPr lang="ru-RU" dirty="0" smtClean="0">
                          <a:latin typeface="Times New Roman" panose="02020603050405020304" pitchFamily="18" charset="0"/>
                          <a:cs typeface="Times New Roman" panose="02020603050405020304" pitchFamily="18" charset="0"/>
                        </a:rPr>
                        <a:t> 5 </a:t>
                      </a:r>
                      <a:r>
                        <a:rPr lang="ru-RU" dirty="0" err="1" smtClean="0">
                          <a:latin typeface="Times New Roman" panose="02020603050405020304" pitchFamily="18" charset="0"/>
                          <a:cs typeface="Times New Roman" panose="02020603050405020304" pitchFamily="18" charset="0"/>
                        </a:rPr>
                        <a:t>млн.руб</a:t>
                      </a:r>
                      <a:r>
                        <a:rPr lang="ru-RU" dirty="0" smtClean="0">
                          <a:latin typeface="Times New Roman" panose="02020603050405020304" pitchFamily="18" charset="0"/>
                          <a:cs typeface="Times New Roman" panose="02020603050405020304" pitchFamily="18" charset="0"/>
                        </a:rPr>
                        <a:t>.              15%</a:t>
                      </a:r>
                      <a:endParaRPr lang="en-US" dirty="0" smtClean="0">
                        <a:latin typeface="Times New Roman" panose="02020603050405020304" pitchFamily="18" charset="0"/>
                        <a:cs typeface="Times New Roman" panose="02020603050405020304" pitchFamily="18" charset="0"/>
                      </a:endParaRPr>
                    </a:p>
                    <a:p>
                      <a:pPr marL="0" marR="0" indent="0" algn="l" defTabSz="1042688"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(650т.р. +15% с дохода прев  5млн.)</a:t>
                      </a:r>
                    </a:p>
                  </a:txBody>
                  <a:tcPr/>
                </a:tc>
              </a:tr>
            </a:tbl>
          </a:graphicData>
        </a:graphic>
      </p:graphicFrame>
      <p:pic>
        <p:nvPicPr>
          <p:cNvPr id="18434" name="Picture 2" descr="C:\Users\1900-00-292\Downloads\i (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004" y="324248"/>
            <a:ext cx="2338983" cy="175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15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4172" y="1188343"/>
            <a:ext cx="8928995" cy="6120680"/>
          </a:xfrm>
        </p:spPr>
        <p:txBody>
          <a:bodyPr>
            <a:normAutofit fontScale="70000" lnSpcReduction="20000"/>
          </a:bodyPr>
          <a:lstStyle/>
          <a:p>
            <a:r>
              <a:rPr lang="ru-RU" sz="2600" u="sng" dirty="0" smtClean="0">
                <a:latin typeface="+mn-lt"/>
                <a:cs typeface="Times New Roman" pitchFamily="18" charset="0"/>
              </a:rPr>
              <a:t>1.Срок </a:t>
            </a:r>
            <a:r>
              <a:rPr lang="ru-RU" sz="2600" u="sng" dirty="0">
                <a:latin typeface="+mn-lt"/>
                <a:cs typeface="Times New Roman" pitchFamily="18" charset="0"/>
              </a:rPr>
              <a:t>владения составляет 3 года и он истёк:</a:t>
            </a:r>
          </a:p>
          <a:p>
            <a:r>
              <a:rPr lang="ru-RU" sz="2600" dirty="0">
                <a:latin typeface="+mn-lt"/>
                <a:cs typeface="Times New Roman" pitchFamily="18" charset="0"/>
              </a:rPr>
              <a:t>- продажа единственного жилья (включая жилье купленное в браке, но оформленное на другого супруга). Не учитывая жилье приобретенное за 90 дней до продажи старой.</a:t>
            </a:r>
            <a:br>
              <a:rPr lang="ru-RU" sz="2600" dirty="0">
                <a:latin typeface="+mn-lt"/>
                <a:cs typeface="Times New Roman" pitchFamily="18" charset="0"/>
              </a:rPr>
            </a:br>
            <a:r>
              <a:rPr lang="ru-RU" sz="2600" dirty="0">
                <a:latin typeface="+mn-lt"/>
                <a:cs typeface="Times New Roman" pitchFamily="18" charset="0"/>
              </a:rPr>
              <a:t>- продажа недвижимости полученной по наследству, по дарению от близкого родственника, по приватизации или договору пожизненного содержания с иждивением</a:t>
            </a:r>
          </a:p>
          <a:p>
            <a:pPr algn="just"/>
            <a:endParaRPr lang="ru-RU" sz="2600" u="sng" dirty="0" smtClean="0">
              <a:latin typeface="+mn-lt"/>
              <a:cs typeface="Times New Roman" pitchFamily="18" charset="0"/>
            </a:endParaRPr>
          </a:p>
          <a:p>
            <a:pPr algn="just"/>
            <a:r>
              <a:rPr lang="ru-RU" sz="2600" u="sng" dirty="0" smtClean="0">
                <a:latin typeface="+mn-lt"/>
                <a:cs typeface="Times New Roman" pitchFamily="18" charset="0"/>
              </a:rPr>
              <a:t>2.Срок </a:t>
            </a:r>
            <a:r>
              <a:rPr lang="ru-RU" sz="2600" u="sng" dirty="0">
                <a:latin typeface="+mn-lt"/>
                <a:cs typeface="Times New Roman" pitchFamily="18" charset="0"/>
              </a:rPr>
              <a:t>владения исчисляется не с момента регистрации в </a:t>
            </a:r>
            <a:r>
              <a:rPr lang="ru-RU" sz="2600" u="sng" dirty="0" err="1">
                <a:latin typeface="+mn-lt"/>
                <a:cs typeface="Times New Roman" pitchFamily="18" charset="0"/>
              </a:rPr>
              <a:t>росреестре</a:t>
            </a:r>
            <a:r>
              <a:rPr lang="ru-RU" sz="2600" b="0" dirty="0" smtClean="0">
                <a:latin typeface="+mn-lt"/>
                <a:cs typeface="Times New Roman" pitchFamily="18" charset="0"/>
              </a:rPr>
              <a:t>:</a:t>
            </a:r>
          </a:p>
          <a:p>
            <a:r>
              <a:rPr lang="ru-RU" sz="2600" dirty="0" smtClean="0">
                <a:latin typeface="+mn-lt"/>
                <a:cs typeface="Times New Roman" pitchFamily="18" charset="0"/>
              </a:rPr>
              <a:t>- приватизация </a:t>
            </a:r>
            <a:r>
              <a:rPr lang="ru-RU" sz="2600" dirty="0">
                <a:latin typeface="+mn-lt"/>
                <a:cs typeface="Times New Roman" pitchFamily="18" charset="0"/>
              </a:rPr>
              <a:t>до 1998 </a:t>
            </a:r>
            <a:r>
              <a:rPr lang="ru-RU" sz="2600" dirty="0" smtClean="0">
                <a:latin typeface="+mn-lt"/>
                <a:cs typeface="Times New Roman" pitchFamily="18" charset="0"/>
              </a:rPr>
              <a:t>года</a:t>
            </a:r>
          </a:p>
          <a:p>
            <a:r>
              <a:rPr lang="ru-RU" sz="2600" dirty="0" smtClean="0">
                <a:latin typeface="+mn-lt"/>
                <a:cs typeface="Times New Roman" pitchFamily="18" charset="0"/>
              </a:rPr>
              <a:t>- покупка по ДДУ (ЖСК) и с даты полной оплаты прошло 3 / 5 лет</a:t>
            </a:r>
          </a:p>
          <a:p>
            <a:r>
              <a:rPr lang="ru-RU" sz="2600" dirty="0" smtClean="0">
                <a:latin typeface="+mn-lt"/>
                <a:cs typeface="Times New Roman" pitchFamily="18" charset="0"/>
              </a:rPr>
              <a:t>-</a:t>
            </a:r>
            <a:r>
              <a:rPr lang="ru-RU" sz="2600" dirty="0">
                <a:latin typeface="+mn-lt"/>
                <a:cs typeface="Times New Roman" pitchFamily="18" charset="0"/>
              </a:rPr>
              <a:t>с даты регистрации на супруга (если куплено было в браке)</a:t>
            </a:r>
          </a:p>
          <a:p>
            <a:r>
              <a:rPr lang="ru-RU" sz="2600" dirty="0">
                <a:latin typeface="+mn-lt"/>
                <a:cs typeface="Times New Roman" pitchFamily="18" charset="0"/>
              </a:rPr>
              <a:t>- с даты покупки исходного (при разделе жилья) (с 2024 г)</a:t>
            </a:r>
          </a:p>
          <a:p>
            <a:r>
              <a:rPr lang="ru-RU" sz="2600" dirty="0">
                <a:latin typeface="+mn-lt"/>
                <a:cs typeface="Times New Roman" pitchFamily="18" charset="0"/>
              </a:rPr>
              <a:t>- с даты покупки последнего (при объединении жилья) (с 2024 г) </a:t>
            </a:r>
          </a:p>
          <a:p>
            <a:r>
              <a:rPr lang="ru-RU" sz="2600" dirty="0">
                <a:latin typeface="+mn-lt"/>
                <a:cs typeface="Times New Roman" pitchFamily="18" charset="0"/>
              </a:rPr>
              <a:t>- с даты покупки владельцем МСК или его супругом (при продаже долей выделенных по МСК) (с 2024 г.)</a:t>
            </a:r>
          </a:p>
          <a:p>
            <a:pPr algn="just"/>
            <a:r>
              <a:rPr lang="ru-RU" sz="2600" b="0" dirty="0">
                <a:latin typeface="+mn-lt"/>
                <a:cs typeface="Times New Roman" pitchFamily="18" charset="0"/>
              </a:rPr>
              <a:t/>
            </a:r>
            <a:br>
              <a:rPr lang="ru-RU" sz="2600" b="0" dirty="0">
                <a:latin typeface="+mn-lt"/>
                <a:cs typeface="Times New Roman" pitchFamily="18" charset="0"/>
              </a:rPr>
            </a:br>
            <a:r>
              <a:rPr lang="ru-RU" sz="2600" u="sng" dirty="0" smtClean="0">
                <a:latin typeface="+mn-lt"/>
                <a:cs typeface="Times New Roman" pitchFamily="18" charset="0"/>
              </a:rPr>
              <a:t>3. Применима </a:t>
            </a:r>
            <a:r>
              <a:rPr lang="ru-RU" sz="2600" u="sng" dirty="0">
                <a:latin typeface="+mn-lt"/>
                <a:cs typeface="Times New Roman" pitchFamily="18" charset="0"/>
              </a:rPr>
              <a:t>льгота для семей с детьми.</a:t>
            </a:r>
            <a:endParaRPr lang="ru-RU" sz="2600" u="sng" dirty="0" smtClean="0">
              <a:latin typeface="+mn-lt"/>
              <a:cs typeface="Times New Roman" pitchFamily="18" charset="0"/>
            </a:endParaRPr>
          </a:p>
          <a:p>
            <a:pPr algn="just"/>
            <a:endParaRPr lang="ru-RU" sz="2600" b="0" dirty="0" smtClean="0">
              <a:solidFill>
                <a:srgbClr val="FF0000"/>
              </a:solidFill>
              <a:latin typeface="+mn-lt"/>
            </a:endParaRPr>
          </a:p>
          <a:p>
            <a:pPr algn="just"/>
            <a:r>
              <a:rPr lang="ru-RU" sz="2600" b="0" dirty="0" smtClean="0">
                <a:solidFill>
                  <a:srgbClr val="FF0000"/>
                </a:solidFill>
                <a:latin typeface="+mn-lt"/>
              </a:rPr>
              <a:t>В </a:t>
            </a:r>
            <a:r>
              <a:rPr lang="ru-RU" sz="2600" b="0" dirty="0">
                <a:solidFill>
                  <a:srgbClr val="FF0000"/>
                </a:solidFill>
                <a:latin typeface="+mn-lt"/>
              </a:rPr>
              <a:t>целях </a:t>
            </a:r>
            <a:r>
              <a:rPr lang="ru-RU" sz="2600" b="0" dirty="0" err="1">
                <a:solidFill>
                  <a:srgbClr val="FF0000"/>
                </a:solidFill>
                <a:latin typeface="+mn-lt"/>
              </a:rPr>
              <a:t>непредъявления</a:t>
            </a:r>
            <a:r>
              <a:rPr lang="ru-RU" sz="2600" b="0" dirty="0">
                <a:solidFill>
                  <a:srgbClr val="FF0000"/>
                </a:solidFill>
                <a:latin typeface="+mn-lt"/>
              </a:rPr>
              <a:t>  налоговым органом сумм налога на доходы физических лиц, в подтверждение доводов об отсутствии обязанности предоставления декларации по форме 3-НДФЛ при совершении вышеуказанных сделок, просим представить  в срок  до </a:t>
            </a:r>
            <a:r>
              <a:rPr lang="ru-RU" sz="2600" b="0" dirty="0" smtClean="0">
                <a:solidFill>
                  <a:srgbClr val="FF0000"/>
                </a:solidFill>
                <a:latin typeface="+mn-lt"/>
              </a:rPr>
              <a:t>25.04.2026 в  </a:t>
            </a:r>
            <a:r>
              <a:rPr lang="ru-RU" sz="2600" b="0" dirty="0">
                <a:solidFill>
                  <a:srgbClr val="FF0000"/>
                </a:solidFill>
                <a:latin typeface="+mn-lt"/>
              </a:rPr>
              <a:t>Управление пояснения с копиями подтверждающих  </a:t>
            </a:r>
            <a:r>
              <a:rPr lang="ru-RU" sz="2600" b="0" dirty="0" smtClean="0">
                <a:solidFill>
                  <a:srgbClr val="FF0000"/>
                </a:solidFill>
                <a:latin typeface="+mn-lt"/>
              </a:rPr>
              <a:t>документов. </a:t>
            </a:r>
            <a:r>
              <a:rPr lang="ru-RU" sz="2600" b="0" dirty="0">
                <a:latin typeface="+mn-lt"/>
              </a:rPr>
              <a:t>	</a:t>
            </a:r>
          </a:p>
          <a:p>
            <a:pPr marL="649160" indent="-285750" algn="just">
              <a:buFontTx/>
              <a:buChar char="-"/>
            </a:pPr>
            <a:endParaRPr lang="ru-RU" sz="1800" dirty="0"/>
          </a:p>
        </p:txBody>
      </p:sp>
      <p:sp>
        <p:nvSpPr>
          <p:cNvPr id="3" name="Заголовок 2"/>
          <p:cNvSpPr>
            <a:spLocks noGrp="1"/>
          </p:cNvSpPr>
          <p:nvPr>
            <p:ph type="title"/>
          </p:nvPr>
        </p:nvSpPr>
        <p:spPr>
          <a:xfrm>
            <a:off x="594172" y="108223"/>
            <a:ext cx="7128792" cy="1219199"/>
          </a:xfrm>
        </p:spPr>
        <p:txBody>
          <a:bodyPr>
            <a:normAutofit/>
          </a:bodyPr>
          <a:lstStyle/>
          <a:p>
            <a:pPr algn="ctr"/>
            <a:r>
              <a:rPr lang="ru-RU" sz="2400" dirty="0" smtClean="0">
                <a:solidFill>
                  <a:srgbClr val="21115B"/>
                </a:solidFill>
              </a:rPr>
              <a:t>При каких обстоятельствах необходимы пояснения вместо представления декларации 3-НДФЛ</a:t>
            </a:r>
            <a:endParaRPr lang="ru-RU" sz="2400" dirty="0">
              <a:solidFill>
                <a:srgbClr val="21115B"/>
              </a:solidFill>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15</a:t>
            </a:fld>
            <a:endParaRPr lang="ru-RU" dirty="0">
              <a:solidFill>
                <a:prstClr val="white"/>
              </a:solidFill>
            </a:endParaRPr>
          </a:p>
        </p:txBody>
      </p:sp>
      <p:pic>
        <p:nvPicPr>
          <p:cNvPr id="19458" name="Picture 2" descr="C:\Users\1900-00-292\Downloads\i (2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044" y="180231"/>
            <a:ext cx="2029872" cy="127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6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6140" y="900311"/>
            <a:ext cx="9793088" cy="6480720"/>
          </a:xfrm>
        </p:spPr>
        <p:txBody>
          <a:bodyPr>
            <a:noAutofit/>
          </a:bodyPr>
          <a:lstStyle/>
          <a:p>
            <a:pPr marL="706310" algn="just">
              <a:lnSpc>
                <a:spcPct val="114000"/>
              </a:lnSpc>
              <a:spcBef>
                <a:spcPts val="300"/>
              </a:spcBef>
            </a:pPr>
            <a:r>
              <a:rPr lang="ru-RU" sz="1600" dirty="0" smtClean="0">
                <a:latin typeface="+mn-lt"/>
                <a:cs typeface="Times New Roman" pitchFamily="18" charset="0"/>
              </a:rPr>
              <a:t>1. Если</a:t>
            </a:r>
            <a:r>
              <a:rPr lang="ru-RU" sz="1600" dirty="0">
                <a:latin typeface="+mn-lt"/>
                <a:cs typeface="Times New Roman" pitchFamily="18" charset="0"/>
              </a:rPr>
              <a:t>, после продажи одного объекта недвижимости, купить другой дороже, то налога </a:t>
            </a:r>
            <a:endParaRPr lang="ru-RU" sz="1600" dirty="0" smtClean="0">
              <a:latin typeface="+mn-lt"/>
              <a:cs typeface="Times New Roman" pitchFamily="18" charset="0"/>
            </a:endParaRPr>
          </a:p>
          <a:p>
            <a:pPr indent="180000" algn="just">
              <a:lnSpc>
                <a:spcPct val="114000"/>
              </a:lnSpc>
              <a:spcBef>
                <a:spcPts val="300"/>
              </a:spcBef>
            </a:pPr>
            <a:r>
              <a:rPr lang="ru-RU" sz="1600" dirty="0" smtClean="0">
                <a:latin typeface="+mn-lt"/>
                <a:cs typeface="Times New Roman" pitchFamily="18" charset="0"/>
              </a:rPr>
              <a:t>не будет. Покупка </a:t>
            </a:r>
            <a:r>
              <a:rPr lang="ru-RU" sz="1600" dirty="0">
                <a:latin typeface="+mn-lt"/>
                <a:cs typeface="Times New Roman" pitchFamily="18" charset="0"/>
              </a:rPr>
              <a:t>второго объекта не влияет на налог с продажи </a:t>
            </a:r>
            <a:r>
              <a:rPr lang="ru-RU" sz="1600" dirty="0" smtClean="0">
                <a:latin typeface="+mn-lt"/>
                <a:cs typeface="Times New Roman" pitchFamily="18" charset="0"/>
              </a:rPr>
              <a:t>первого. Это </a:t>
            </a:r>
            <a:r>
              <a:rPr lang="ru-RU" sz="1600" dirty="0">
                <a:latin typeface="+mn-lt"/>
                <a:cs typeface="Times New Roman" pitchFamily="18" charset="0"/>
              </a:rPr>
              <a:t>разные сделки и разные объекты. </a:t>
            </a:r>
            <a:r>
              <a:rPr lang="ru-RU" sz="1600" dirty="0" smtClean="0">
                <a:latin typeface="+mn-lt"/>
                <a:cs typeface="Times New Roman" pitchFamily="18" charset="0"/>
              </a:rPr>
              <a:t> Не важно, что  Вы </a:t>
            </a:r>
            <a:r>
              <a:rPr lang="ru-RU" sz="1600" dirty="0">
                <a:latin typeface="+mn-lt"/>
                <a:cs typeface="Times New Roman" pitchFamily="18" charset="0"/>
              </a:rPr>
              <a:t>потратили доход от продажи квартиры</a:t>
            </a:r>
            <a:r>
              <a:rPr lang="ru-RU" sz="1600" dirty="0" smtClean="0">
                <a:latin typeface="+mn-lt"/>
                <a:cs typeface="Times New Roman" pitchFamily="18" charset="0"/>
              </a:rPr>
              <a:t>!</a:t>
            </a:r>
          </a:p>
          <a:p>
            <a:pPr indent="180000">
              <a:lnSpc>
                <a:spcPct val="114000"/>
              </a:lnSpc>
              <a:spcBef>
                <a:spcPts val="300"/>
              </a:spcBef>
            </a:pPr>
            <a:r>
              <a:rPr lang="ru-RU" sz="1600" dirty="0" smtClean="0">
                <a:latin typeface="+mn-lt"/>
                <a:cs typeface="Times New Roman" pitchFamily="18" charset="0"/>
              </a:rPr>
              <a:t>   2. Не хранятся первичные  документы (платежные документы </a:t>
            </a:r>
            <a:r>
              <a:rPr lang="ru-RU" sz="1600" dirty="0">
                <a:latin typeface="+mn-lt"/>
                <a:cs typeface="Times New Roman" pitchFamily="18" charset="0"/>
              </a:rPr>
              <a:t>на покупку жилья, нет </a:t>
            </a:r>
            <a:r>
              <a:rPr lang="ru-RU" sz="1600" dirty="0" smtClean="0">
                <a:latin typeface="+mn-lt"/>
                <a:cs typeface="Times New Roman" pitchFamily="18" charset="0"/>
              </a:rPr>
              <a:t>договоров </a:t>
            </a:r>
            <a:r>
              <a:rPr lang="ru-RU" sz="1600" dirty="0">
                <a:latin typeface="+mn-lt"/>
                <a:cs typeface="Times New Roman" pitchFamily="18" charset="0"/>
              </a:rPr>
              <a:t>и </a:t>
            </a:r>
            <a:r>
              <a:rPr lang="ru-RU" sz="1600" dirty="0" smtClean="0">
                <a:latin typeface="+mn-lt"/>
                <a:cs typeface="Times New Roman" pitchFamily="18" charset="0"/>
              </a:rPr>
              <a:t>платежек), потерялись, выбросили, </a:t>
            </a:r>
            <a:r>
              <a:rPr lang="ru-RU" sz="1600" dirty="0">
                <a:latin typeface="+mn-lt"/>
                <a:cs typeface="Times New Roman" pitchFamily="18" charset="0"/>
              </a:rPr>
              <a:t>не </a:t>
            </a:r>
            <a:r>
              <a:rPr lang="ru-RU" sz="1600" dirty="0" smtClean="0">
                <a:latin typeface="+mn-lt"/>
                <a:cs typeface="Times New Roman" pitchFamily="18" charset="0"/>
              </a:rPr>
              <a:t>подумали сохранить</a:t>
            </a:r>
          </a:p>
          <a:p>
            <a:pPr indent="180000">
              <a:lnSpc>
                <a:spcPct val="114000"/>
              </a:lnSpc>
              <a:spcBef>
                <a:spcPts val="300"/>
              </a:spcBef>
            </a:pPr>
            <a:r>
              <a:rPr lang="ru-RU" sz="1600" dirty="0" smtClean="0">
                <a:latin typeface="+mn-lt"/>
                <a:cs typeface="Times New Roman" pitchFamily="18" charset="0"/>
              </a:rPr>
              <a:t>   3. Срок владения считается неверно, не </a:t>
            </a:r>
            <a:r>
              <a:rPr lang="ru-RU" sz="1600" dirty="0">
                <a:latin typeface="+mn-lt"/>
                <a:cs typeface="Times New Roman" pitchFamily="18" charset="0"/>
              </a:rPr>
              <a:t>от даты гос. регистрации, а от даты договора </a:t>
            </a:r>
            <a:r>
              <a:rPr lang="ru-RU" sz="1600" dirty="0" smtClean="0">
                <a:latin typeface="+mn-lt"/>
                <a:cs typeface="Times New Roman" pitchFamily="18" charset="0"/>
              </a:rPr>
              <a:t>покупки </a:t>
            </a:r>
          </a:p>
          <a:p>
            <a:pPr indent="180000">
              <a:lnSpc>
                <a:spcPct val="114000"/>
              </a:lnSpc>
              <a:spcBef>
                <a:spcPts val="300"/>
              </a:spcBef>
            </a:pPr>
            <a:r>
              <a:rPr lang="ru-RU" sz="1600" dirty="0" smtClean="0">
                <a:latin typeface="+mn-lt"/>
                <a:cs typeface="Times New Roman" pitchFamily="18" charset="0"/>
              </a:rPr>
              <a:t>   4. При </a:t>
            </a:r>
            <a:r>
              <a:rPr lang="ru-RU" sz="1600" dirty="0">
                <a:latin typeface="+mn-lt"/>
                <a:cs typeface="Times New Roman" pitchFamily="18" charset="0"/>
              </a:rPr>
              <a:t>продаже долевой собственности вычет в 1 млн можно применить к каждой </a:t>
            </a:r>
            <a:r>
              <a:rPr lang="ru-RU" sz="1600" dirty="0" smtClean="0">
                <a:latin typeface="+mn-lt"/>
                <a:cs typeface="Times New Roman" pitchFamily="18" charset="0"/>
              </a:rPr>
              <a:t>доле</a:t>
            </a:r>
          </a:p>
          <a:p>
            <a:pPr indent="180000">
              <a:lnSpc>
                <a:spcPct val="114000"/>
              </a:lnSpc>
              <a:spcBef>
                <a:spcPts val="300"/>
              </a:spcBef>
            </a:pPr>
            <a:r>
              <a:rPr lang="ru-RU" sz="1600" dirty="0" smtClean="0">
                <a:latin typeface="+mn-lt"/>
                <a:cs typeface="Times New Roman" pitchFamily="18" charset="0"/>
              </a:rPr>
              <a:t>   5. При </a:t>
            </a:r>
            <a:r>
              <a:rPr lang="ru-RU" sz="1600" dirty="0">
                <a:latin typeface="+mn-lt"/>
                <a:cs typeface="Times New Roman" pitchFamily="18" charset="0"/>
              </a:rPr>
              <a:t>продаже нескольких объектов недвижимости в одном году, если каждый продать до 1 млн, то налога не </a:t>
            </a:r>
            <a:r>
              <a:rPr lang="ru-RU" sz="1600" dirty="0" smtClean="0">
                <a:latin typeface="+mn-lt"/>
                <a:cs typeface="Times New Roman" pitchFamily="18" charset="0"/>
              </a:rPr>
              <a:t>будет</a:t>
            </a:r>
          </a:p>
          <a:p>
            <a:pPr indent="180000">
              <a:lnSpc>
                <a:spcPct val="114000"/>
              </a:lnSpc>
              <a:spcBef>
                <a:spcPts val="300"/>
              </a:spcBef>
            </a:pPr>
            <a:r>
              <a:rPr lang="ru-RU" sz="1600" dirty="0" smtClean="0">
                <a:latin typeface="+mn-lt"/>
                <a:cs typeface="Times New Roman" pitchFamily="18" charset="0"/>
              </a:rPr>
              <a:t>   6. Если </a:t>
            </a:r>
            <a:r>
              <a:rPr lang="ru-RU" sz="1600" dirty="0">
                <a:latin typeface="+mn-lt"/>
                <a:cs typeface="Times New Roman" pitchFamily="18" charset="0"/>
              </a:rPr>
              <a:t>продать дешевле 70% кадастровой стоимости, то налога не </a:t>
            </a:r>
            <a:r>
              <a:rPr lang="ru-RU" sz="1600" dirty="0" smtClean="0">
                <a:latin typeface="+mn-lt"/>
                <a:cs typeface="Times New Roman" pitchFamily="18" charset="0"/>
              </a:rPr>
              <a:t>будет</a:t>
            </a:r>
          </a:p>
          <a:p>
            <a:pPr indent="180000">
              <a:lnSpc>
                <a:spcPct val="114000"/>
              </a:lnSpc>
              <a:spcBef>
                <a:spcPts val="300"/>
              </a:spcBef>
            </a:pPr>
            <a:r>
              <a:rPr lang="ru-RU" sz="1600" dirty="0" smtClean="0">
                <a:latin typeface="+mn-lt"/>
                <a:cs typeface="Times New Roman" pitchFamily="18" charset="0"/>
              </a:rPr>
              <a:t>   7. Можно </a:t>
            </a:r>
            <a:r>
              <a:rPr lang="ru-RU" sz="1600" dirty="0">
                <a:latin typeface="+mn-lt"/>
                <a:cs typeface="Times New Roman" pitchFamily="18" charset="0"/>
              </a:rPr>
              <a:t>выбрать заплатить налог от суммы продажи или от 70% кадастровой </a:t>
            </a:r>
            <a:r>
              <a:rPr lang="ru-RU" sz="1600" dirty="0" smtClean="0">
                <a:latin typeface="+mn-lt"/>
                <a:cs typeface="Times New Roman" pitchFamily="18" charset="0"/>
              </a:rPr>
              <a:t>стоимости</a:t>
            </a:r>
          </a:p>
          <a:p>
            <a:pPr indent="180000">
              <a:lnSpc>
                <a:spcPct val="114000"/>
              </a:lnSpc>
              <a:spcBef>
                <a:spcPts val="300"/>
              </a:spcBef>
            </a:pPr>
            <a:r>
              <a:rPr lang="ru-RU" sz="1600" dirty="0" smtClean="0">
                <a:latin typeface="+mn-lt"/>
                <a:cs typeface="Times New Roman" pitchFamily="18" charset="0"/>
              </a:rPr>
              <a:t>   8. Дети</a:t>
            </a:r>
            <a:r>
              <a:rPr lang="ru-RU" sz="1600" dirty="0">
                <a:latin typeface="+mn-lt"/>
                <a:cs typeface="Times New Roman" pitchFamily="18" charset="0"/>
              </a:rPr>
              <a:t>, пенсионеры, инвалиды имеют льготу по налогу с продажи </a:t>
            </a:r>
            <a:r>
              <a:rPr lang="ru-RU" sz="1600" dirty="0" smtClean="0">
                <a:latin typeface="+mn-lt"/>
                <a:cs typeface="Times New Roman" pitchFamily="18" charset="0"/>
              </a:rPr>
              <a:t>имущества</a:t>
            </a:r>
          </a:p>
          <a:p>
            <a:pPr indent="180000">
              <a:lnSpc>
                <a:spcPct val="114000"/>
              </a:lnSpc>
              <a:spcBef>
                <a:spcPts val="300"/>
              </a:spcBef>
            </a:pPr>
            <a:r>
              <a:rPr lang="ru-RU" sz="1600" dirty="0" smtClean="0">
                <a:latin typeface="+mn-lt"/>
                <a:cs typeface="Times New Roman" pitchFamily="18" charset="0"/>
              </a:rPr>
              <a:t>   9. С </a:t>
            </a:r>
            <a:r>
              <a:rPr lang="ru-RU" sz="1600" dirty="0">
                <a:latin typeface="+mn-lt"/>
                <a:cs typeface="Times New Roman" pitchFamily="18" charset="0"/>
              </a:rPr>
              <a:t>продажи переуступки не платится </a:t>
            </a:r>
            <a:r>
              <a:rPr lang="ru-RU" sz="1600" dirty="0" smtClean="0">
                <a:latin typeface="+mn-lt"/>
                <a:cs typeface="Times New Roman" pitchFamily="18" charset="0"/>
              </a:rPr>
              <a:t>налог</a:t>
            </a:r>
          </a:p>
          <a:p>
            <a:pPr indent="180000">
              <a:lnSpc>
                <a:spcPct val="114000"/>
              </a:lnSpc>
              <a:spcBef>
                <a:spcPts val="300"/>
              </a:spcBef>
            </a:pPr>
            <a:r>
              <a:rPr lang="ru-RU" sz="1600" dirty="0" smtClean="0">
                <a:latin typeface="+mn-lt"/>
                <a:cs typeface="Times New Roman" pitchFamily="18" charset="0"/>
              </a:rPr>
              <a:t>   10. </a:t>
            </a:r>
            <a:r>
              <a:rPr lang="ru-RU" sz="1600" dirty="0">
                <a:latin typeface="+mn-lt"/>
                <a:cs typeface="Times New Roman" pitchFamily="18" charset="0"/>
              </a:rPr>
              <a:t>С</a:t>
            </a:r>
            <a:r>
              <a:rPr lang="ru-RU" sz="1600" dirty="0" smtClean="0">
                <a:latin typeface="+mn-lt"/>
                <a:cs typeface="Times New Roman" pitchFamily="18" charset="0"/>
              </a:rPr>
              <a:t>рок </a:t>
            </a:r>
            <a:r>
              <a:rPr lang="ru-RU" sz="1600" dirty="0">
                <a:latin typeface="+mn-lt"/>
                <a:cs typeface="Times New Roman" pitchFamily="18" charset="0"/>
              </a:rPr>
              <a:t>владения иным </a:t>
            </a:r>
            <a:r>
              <a:rPr lang="ru-RU" sz="1600" dirty="0" smtClean="0">
                <a:latin typeface="+mn-lt"/>
                <a:cs typeface="Times New Roman" pitchFamily="18" charset="0"/>
              </a:rPr>
              <a:t>недвижимым имуществом </a:t>
            </a:r>
            <a:r>
              <a:rPr lang="ru-RU" sz="1600" dirty="0">
                <a:latin typeface="+mn-lt"/>
                <a:cs typeface="Times New Roman" pitchFamily="18" charset="0"/>
              </a:rPr>
              <a:t>3 </a:t>
            </a:r>
            <a:r>
              <a:rPr lang="ru-RU" sz="1600" dirty="0" smtClean="0">
                <a:latin typeface="+mn-lt"/>
                <a:cs typeface="Times New Roman" pitchFamily="18" charset="0"/>
              </a:rPr>
              <a:t>года</a:t>
            </a:r>
          </a:p>
          <a:p>
            <a:pPr indent="180000">
              <a:lnSpc>
                <a:spcPct val="114000"/>
              </a:lnSpc>
              <a:spcBef>
                <a:spcPts val="300"/>
              </a:spcBef>
            </a:pPr>
            <a:r>
              <a:rPr lang="ru-RU" sz="1600" dirty="0" smtClean="0">
                <a:latin typeface="+mn-lt"/>
                <a:cs typeface="Times New Roman" pitchFamily="18" charset="0"/>
              </a:rPr>
              <a:t>   11. При </a:t>
            </a:r>
            <a:r>
              <a:rPr lang="ru-RU" sz="1600" dirty="0">
                <a:latin typeface="+mn-lt"/>
                <a:cs typeface="Times New Roman" pitchFamily="18" charset="0"/>
              </a:rPr>
              <a:t>наличии 2 несовершеннолетних детей налога с продажи жилья </a:t>
            </a:r>
            <a:r>
              <a:rPr lang="ru-RU" sz="1600" dirty="0" smtClean="0">
                <a:latin typeface="+mn-lt"/>
                <a:cs typeface="Times New Roman" pitchFamily="18" charset="0"/>
              </a:rPr>
              <a:t>нет</a:t>
            </a:r>
          </a:p>
          <a:p>
            <a:pPr indent="180000">
              <a:lnSpc>
                <a:spcPct val="114000"/>
              </a:lnSpc>
              <a:spcBef>
                <a:spcPts val="300"/>
              </a:spcBef>
            </a:pPr>
            <a:r>
              <a:rPr lang="ru-RU" sz="1600" dirty="0" smtClean="0">
                <a:latin typeface="+mn-lt"/>
                <a:cs typeface="Times New Roman" pitchFamily="18" charset="0"/>
              </a:rPr>
              <a:t>   12. Срок </a:t>
            </a:r>
            <a:r>
              <a:rPr lang="ru-RU" sz="1600" dirty="0">
                <a:latin typeface="+mn-lt"/>
                <a:cs typeface="Times New Roman" pitchFamily="18" charset="0"/>
              </a:rPr>
              <a:t>владения по наследству считается с даты </a:t>
            </a:r>
            <a:r>
              <a:rPr lang="ru-RU" sz="1600" dirty="0" err="1">
                <a:latin typeface="+mn-lt"/>
                <a:cs typeface="Times New Roman" pitchFamily="18" charset="0"/>
              </a:rPr>
              <a:t>гос</a:t>
            </a:r>
            <a:r>
              <a:rPr lang="ru-RU" sz="1600" dirty="0">
                <a:latin typeface="+mn-lt"/>
                <a:cs typeface="Times New Roman" pitchFamily="18" charset="0"/>
              </a:rPr>
              <a:t> регистрации в </a:t>
            </a:r>
            <a:r>
              <a:rPr lang="ru-RU" sz="1600" dirty="0" err="1" smtClean="0">
                <a:latin typeface="+mn-lt"/>
                <a:cs typeface="Times New Roman" pitchFamily="18" charset="0"/>
              </a:rPr>
              <a:t>Росреестре</a:t>
            </a:r>
            <a:endParaRPr lang="ru-RU" sz="1600" dirty="0" smtClean="0">
              <a:latin typeface="+mn-lt"/>
              <a:cs typeface="Times New Roman" pitchFamily="18" charset="0"/>
            </a:endParaRPr>
          </a:p>
          <a:p>
            <a:pPr indent="180000">
              <a:lnSpc>
                <a:spcPct val="114000"/>
              </a:lnSpc>
              <a:spcBef>
                <a:spcPts val="300"/>
              </a:spcBef>
            </a:pPr>
            <a:r>
              <a:rPr lang="ru-RU" sz="1600" dirty="0" smtClean="0">
                <a:latin typeface="+mn-lt"/>
                <a:cs typeface="Times New Roman" pitchFamily="18" charset="0"/>
              </a:rPr>
              <a:t>   13. Срок </a:t>
            </a:r>
            <a:r>
              <a:rPr lang="ru-RU" sz="1600" dirty="0">
                <a:latin typeface="+mn-lt"/>
                <a:cs typeface="Times New Roman" pitchFamily="18" charset="0"/>
              </a:rPr>
              <a:t>владения при разделе (объединении) земельного участка считается с даты приобретения первоначального, разделенного (объединённого) </a:t>
            </a:r>
            <a:r>
              <a:rPr lang="ru-RU" sz="1600" dirty="0" smtClean="0">
                <a:latin typeface="+mn-lt"/>
                <a:cs typeface="Times New Roman" pitchFamily="18" charset="0"/>
              </a:rPr>
              <a:t>участка (до 01.01.2025)</a:t>
            </a:r>
          </a:p>
          <a:p>
            <a:pPr indent="180000">
              <a:lnSpc>
                <a:spcPct val="114000"/>
              </a:lnSpc>
              <a:spcBef>
                <a:spcPts val="300"/>
              </a:spcBef>
            </a:pPr>
            <a:r>
              <a:rPr lang="ru-RU" sz="1600" dirty="0" smtClean="0">
                <a:latin typeface="+mn-lt"/>
                <a:cs typeface="Times New Roman" pitchFamily="18" charset="0"/>
              </a:rPr>
              <a:t>   14. Не поясняют </a:t>
            </a:r>
            <a:r>
              <a:rPr lang="ru-RU" sz="1600" dirty="0">
                <a:latin typeface="+mn-lt"/>
                <a:cs typeface="Times New Roman" pitchFamily="18" charset="0"/>
              </a:rPr>
              <a:t>о тонкостях своей </a:t>
            </a:r>
            <a:r>
              <a:rPr lang="ru-RU" sz="1600" dirty="0" smtClean="0">
                <a:latin typeface="+mn-lt"/>
                <a:cs typeface="Times New Roman" pitchFamily="18" charset="0"/>
              </a:rPr>
              <a:t>продажи во время</a:t>
            </a:r>
          </a:p>
          <a:p>
            <a:pPr indent="180000">
              <a:lnSpc>
                <a:spcPct val="114000"/>
              </a:lnSpc>
              <a:spcBef>
                <a:spcPts val="300"/>
              </a:spcBef>
            </a:pPr>
            <a:r>
              <a:rPr lang="ru-RU" sz="1600" dirty="0" smtClean="0">
                <a:latin typeface="+mn-lt"/>
                <a:cs typeface="Times New Roman" pitchFamily="18" charset="0"/>
              </a:rPr>
              <a:t>   15. Граждане </a:t>
            </a:r>
            <a:r>
              <a:rPr lang="ru-RU" sz="1600" dirty="0">
                <a:latin typeface="+mn-lt"/>
                <a:cs typeface="Times New Roman" pitchFamily="18" charset="0"/>
              </a:rPr>
              <a:t>других стран (нерезиденты РФ) не должны подавать декларацию по </a:t>
            </a:r>
            <a:r>
              <a:rPr lang="ru-RU" sz="1600" dirty="0" smtClean="0">
                <a:latin typeface="+mn-lt"/>
                <a:cs typeface="Times New Roman" pitchFamily="18" charset="0"/>
              </a:rPr>
              <a:t>продаже </a:t>
            </a:r>
            <a:r>
              <a:rPr lang="ru-RU" sz="1600" dirty="0">
                <a:latin typeface="+mn-lt"/>
                <a:cs typeface="Times New Roman" pitchFamily="18" charset="0"/>
              </a:rPr>
              <a:t>в налоговую РФ.</a:t>
            </a:r>
            <a:endParaRPr lang="ru-RU" sz="1600" dirty="0" smtClean="0">
              <a:latin typeface="+mn-lt"/>
              <a:cs typeface="Times New Roman" pitchFamily="18" charset="0"/>
            </a:endParaRPr>
          </a:p>
        </p:txBody>
      </p:sp>
      <p:sp>
        <p:nvSpPr>
          <p:cNvPr id="3" name="Заголовок 2"/>
          <p:cNvSpPr>
            <a:spLocks noGrp="1"/>
          </p:cNvSpPr>
          <p:nvPr>
            <p:ph type="title"/>
          </p:nvPr>
        </p:nvSpPr>
        <p:spPr>
          <a:xfrm>
            <a:off x="666180" y="137780"/>
            <a:ext cx="8280920" cy="936104"/>
          </a:xfrm>
        </p:spPr>
        <p:txBody>
          <a:bodyPr>
            <a:normAutofit fontScale="90000"/>
          </a:bodyPr>
          <a:lstStyle/>
          <a:p>
            <a:pPr algn="ctr"/>
            <a:r>
              <a:rPr lang="ru-RU" sz="2400" dirty="0" smtClean="0">
                <a:solidFill>
                  <a:srgbClr val="21115B"/>
                </a:solidFill>
              </a:rPr>
              <a:t>Топ ошибок, допускаемых налогоплательщиками, связанных с неверным определением срока владения и суммы налога</a:t>
            </a:r>
            <a:endParaRPr lang="ru-RU" sz="2400" dirty="0">
              <a:solidFill>
                <a:srgbClr val="21115B"/>
              </a:solidFill>
            </a:endParaRP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16</a:t>
            </a:fld>
            <a:endParaRPr lang="ru-RU" dirty="0">
              <a:solidFill>
                <a:prstClr val="white"/>
              </a:solidFill>
            </a:endParaRPr>
          </a:p>
        </p:txBody>
      </p:sp>
      <p:pic>
        <p:nvPicPr>
          <p:cNvPr id="21506" name="Picture 2" descr="C:\Users\1900-00-292\Downloads\i (2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5132" y="1"/>
            <a:ext cx="1358280" cy="121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0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38188" y="1771652"/>
            <a:ext cx="8928992" cy="5324475"/>
          </a:xfrm>
        </p:spPr>
        <p:txBody>
          <a:bodyPr>
            <a:normAutofit fontScale="70000" lnSpcReduction="20000"/>
          </a:bodyPr>
          <a:lstStyle/>
          <a:p>
            <a:pPr algn="just"/>
            <a:r>
              <a:rPr lang="ru-RU" sz="3200" dirty="0" smtClean="0">
                <a:latin typeface="+mn-lt"/>
              </a:rPr>
              <a:t>      В </a:t>
            </a:r>
            <a:r>
              <a:rPr lang="ru-RU" sz="3200" dirty="0">
                <a:latin typeface="+mn-lt"/>
              </a:rPr>
              <a:t>случае если граждане самостоятельно не отчитались по полученным доходам за </a:t>
            </a:r>
            <a:r>
              <a:rPr lang="ru-RU" sz="3200" dirty="0" smtClean="0">
                <a:latin typeface="+mn-lt"/>
              </a:rPr>
              <a:t>2025 </a:t>
            </a:r>
            <a:r>
              <a:rPr lang="ru-RU" sz="3200" dirty="0">
                <a:latin typeface="+mn-lt"/>
              </a:rPr>
              <a:t>год  </a:t>
            </a:r>
            <a:r>
              <a:rPr lang="ru-RU" sz="3200" dirty="0" smtClean="0">
                <a:latin typeface="+mn-lt"/>
              </a:rPr>
              <a:t>не позднее </a:t>
            </a:r>
            <a:r>
              <a:rPr lang="ru-RU" sz="3200" dirty="0" smtClean="0">
                <a:solidFill>
                  <a:srgbClr val="FF0000"/>
                </a:solidFill>
                <a:latin typeface="+mn-lt"/>
              </a:rPr>
              <a:t>30.04.2026</a:t>
            </a:r>
            <a:r>
              <a:rPr lang="ru-RU" sz="3200" dirty="0" smtClean="0">
                <a:latin typeface="+mn-lt"/>
              </a:rPr>
              <a:t>, </a:t>
            </a:r>
            <a:r>
              <a:rPr lang="ru-RU" sz="3200" dirty="0">
                <a:latin typeface="+mn-lt"/>
              </a:rPr>
              <a:t>то с 15 июля налоговый орган самостоятельно исчислит сумму НДФЛ на основе имеющихся сведений о налогоплательщике и его доходах. Налог будет предъявлен на основании вынесенного решения с начисленными штрафами</a:t>
            </a:r>
            <a:r>
              <a:rPr lang="ru-RU" sz="3200" dirty="0" smtClean="0">
                <a:latin typeface="+mn-lt"/>
              </a:rPr>
              <a:t>.</a:t>
            </a:r>
          </a:p>
          <a:p>
            <a:pPr algn="just"/>
            <a:endParaRPr lang="ru-RU" sz="3200" dirty="0">
              <a:latin typeface="+mn-lt"/>
            </a:endParaRPr>
          </a:p>
          <a:p>
            <a:pPr algn="just"/>
            <a:r>
              <a:rPr lang="ru-RU" sz="3200" dirty="0" smtClean="0">
                <a:latin typeface="+mn-lt"/>
              </a:rPr>
              <a:t>       За </a:t>
            </a:r>
            <a:r>
              <a:rPr lang="ru-RU" sz="3200" dirty="0">
                <a:latin typeface="+mn-lt"/>
              </a:rPr>
              <a:t>несвоевременное представление налоговой декларации по форме 3-НДФЛ от полученного дохода (от продажи движимого/недвижимого имущества, аренды и </a:t>
            </a:r>
            <a:r>
              <a:rPr lang="ru-RU" sz="3200" dirty="0" smtClean="0">
                <a:latin typeface="+mn-lt"/>
              </a:rPr>
              <a:t>др.) </a:t>
            </a:r>
            <a:r>
              <a:rPr lang="ru-RU" sz="3200" dirty="0">
                <a:latin typeface="+mn-lt"/>
              </a:rPr>
              <a:t>в налоговый орган по месту учета налагается штраф, размер которого зависит от неуплаченной в установленный срок суммы НДФЛ, но не более </a:t>
            </a:r>
            <a:r>
              <a:rPr lang="ru-RU" sz="3200" u="sng" dirty="0">
                <a:latin typeface="+mn-lt"/>
              </a:rPr>
              <a:t>30 %</a:t>
            </a:r>
            <a:r>
              <a:rPr lang="ru-RU" sz="3200" dirty="0">
                <a:latin typeface="+mn-lt"/>
              </a:rPr>
              <a:t> от этой суммы и не менее 1 000 руб. </a:t>
            </a:r>
            <a:r>
              <a:rPr lang="ru-RU" sz="3200" dirty="0" smtClean="0">
                <a:latin typeface="+mn-lt"/>
              </a:rPr>
              <a:t>(ст.119</a:t>
            </a:r>
            <a:r>
              <a:rPr lang="ru-RU" sz="3200" dirty="0">
                <a:latin typeface="+mn-lt"/>
              </a:rPr>
              <a:t> НК РФ</a:t>
            </a:r>
            <a:r>
              <a:rPr lang="ru-RU" sz="3200" dirty="0" smtClean="0">
                <a:latin typeface="+mn-lt"/>
              </a:rPr>
              <a:t>). Кроме того, </a:t>
            </a:r>
            <a:r>
              <a:rPr lang="ru-RU" sz="3200" dirty="0">
                <a:latin typeface="+mn-lt"/>
              </a:rPr>
              <a:t>н</a:t>
            </a:r>
            <a:r>
              <a:rPr lang="ru-RU" sz="3200" dirty="0" smtClean="0">
                <a:latin typeface="+mn-lt"/>
              </a:rPr>
              <a:t>еуплата </a:t>
            </a:r>
            <a:r>
              <a:rPr lang="ru-RU" sz="3200" dirty="0">
                <a:latin typeface="+mn-lt"/>
              </a:rPr>
              <a:t>или неполная уплата сумм налога в результате занижения налоговой базы, иного неправильного исчисления налога или других неправомерных действий (бездействия) влечёт взыскание штрафа в размере </a:t>
            </a:r>
            <a:r>
              <a:rPr lang="ru-RU" sz="3200" u="sng" dirty="0">
                <a:latin typeface="+mn-lt"/>
              </a:rPr>
              <a:t>20 % </a:t>
            </a:r>
            <a:r>
              <a:rPr lang="ru-RU" sz="3200" dirty="0">
                <a:latin typeface="+mn-lt"/>
              </a:rPr>
              <a:t>от неуплаченной суммы </a:t>
            </a:r>
            <a:r>
              <a:rPr lang="ru-RU" sz="3200" dirty="0" smtClean="0">
                <a:latin typeface="+mn-lt"/>
              </a:rPr>
              <a:t>налога (ст. 122 НК РФ).</a:t>
            </a:r>
            <a:endParaRPr lang="ru-RU" sz="3200" dirty="0">
              <a:latin typeface="+mn-lt"/>
            </a:endParaRPr>
          </a:p>
          <a:p>
            <a:endParaRPr lang="ru-RU" dirty="0"/>
          </a:p>
        </p:txBody>
      </p:sp>
      <p:sp>
        <p:nvSpPr>
          <p:cNvPr id="3" name="Заголовок 2"/>
          <p:cNvSpPr>
            <a:spLocks noGrp="1"/>
          </p:cNvSpPr>
          <p:nvPr>
            <p:ph type="title"/>
          </p:nvPr>
        </p:nvSpPr>
        <p:spPr>
          <a:xfrm>
            <a:off x="962026" y="324248"/>
            <a:ext cx="5968850" cy="1447406"/>
          </a:xfrm>
        </p:spPr>
        <p:txBody>
          <a:bodyPr>
            <a:noAutofit/>
          </a:bodyPr>
          <a:lstStyle/>
          <a:p>
            <a:pPr algn="ctr"/>
            <a:r>
              <a:rPr lang="ru-RU" sz="2400" dirty="0">
                <a:solidFill>
                  <a:srgbClr val="21115B"/>
                </a:solidFill>
              </a:rPr>
              <a:t>Что ждет налогоплательщиков, которые вовремя не представят декларации по НДФЛ?</a:t>
            </a:r>
            <a:r>
              <a:rPr lang="ru-RU" sz="2800" b="0" dirty="0"/>
              <a:t/>
            </a:r>
            <a:br>
              <a:rPr lang="ru-RU" sz="2800" b="0" dirty="0"/>
            </a:br>
            <a:endParaRPr lang="ru-RU" sz="2800"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17</a:t>
            </a:fld>
            <a:endParaRPr lang="ru-RU" dirty="0">
              <a:solidFill>
                <a:prstClr val="white"/>
              </a:solidFill>
            </a:endParaRPr>
          </a:p>
        </p:txBody>
      </p:sp>
      <p:pic>
        <p:nvPicPr>
          <p:cNvPr id="3074" name="Picture 2" descr="C:\Users\1900-00-292\Downloads\9d2eb95e-25c5-41ef-a249-daac6bffc7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892" y="108223"/>
            <a:ext cx="3494125" cy="168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5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38188" y="1066147"/>
            <a:ext cx="8928992" cy="6242876"/>
          </a:xfrm>
        </p:spPr>
        <p:txBody>
          <a:bodyPr>
            <a:noAutofit/>
          </a:bodyPr>
          <a:lstStyle/>
          <a:p>
            <a:r>
              <a:rPr lang="ru-RU" sz="1800" dirty="0" smtClean="0">
                <a:latin typeface="+mn-lt"/>
                <a:cs typeface="Times New Roman" pitchFamily="18" charset="0"/>
              </a:rPr>
              <a:t>Срок владения квартиры не выдержан.</a:t>
            </a:r>
          </a:p>
          <a:p>
            <a:r>
              <a:rPr lang="ru-RU" sz="1800" dirty="0" smtClean="0">
                <a:latin typeface="+mn-lt"/>
                <a:cs typeface="Times New Roman" pitchFamily="18" charset="0"/>
              </a:rPr>
              <a:t>За </a:t>
            </a:r>
            <a:r>
              <a:rPr lang="ru-RU" sz="1800" dirty="0">
                <a:latin typeface="+mn-lt"/>
                <a:cs typeface="Times New Roman" pitchFamily="18" charset="0"/>
              </a:rPr>
              <a:t>9 400 000 </a:t>
            </a:r>
            <a:r>
              <a:rPr lang="ru-RU" sz="1800" dirty="0" smtClean="0">
                <a:latin typeface="+mn-lt"/>
                <a:cs typeface="Times New Roman" pitchFamily="18" charset="0"/>
              </a:rPr>
              <a:t>квартир продана</a:t>
            </a:r>
            <a:r>
              <a:rPr lang="ru-RU" sz="1800" dirty="0">
                <a:latin typeface="+mn-lt"/>
                <a:cs typeface="Times New Roman" pitchFamily="18" charset="0"/>
              </a:rPr>
              <a:t/>
            </a:r>
            <a:br>
              <a:rPr lang="ru-RU" sz="1800" dirty="0">
                <a:latin typeface="+mn-lt"/>
                <a:cs typeface="Times New Roman" pitchFamily="18" charset="0"/>
              </a:rPr>
            </a:br>
            <a:r>
              <a:rPr lang="ru-RU" sz="1800" dirty="0">
                <a:latin typeface="+mn-lt"/>
                <a:cs typeface="Times New Roman" pitchFamily="18" charset="0"/>
              </a:rPr>
              <a:t>За 8 000 000 квартиру эту купил</a:t>
            </a:r>
            <a:br>
              <a:rPr lang="ru-RU" sz="1800" dirty="0">
                <a:latin typeface="+mn-lt"/>
                <a:cs typeface="Times New Roman" pitchFamily="18" charset="0"/>
              </a:rPr>
            </a:br>
            <a:r>
              <a:rPr lang="ru-RU" sz="1800" dirty="0">
                <a:latin typeface="+mn-lt"/>
                <a:cs typeface="Times New Roman" pitchFamily="18" charset="0"/>
              </a:rPr>
              <a:t/>
            </a:r>
            <a:br>
              <a:rPr lang="ru-RU" sz="1800" dirty="0">
                <a:latin typeface="+mn-lt"/>
                <a:cs typeface="Times New Roman" pitchFamily="18" charset="0"/>
              </a:rPr>
            </a:br>
            <a:r>
              <a:rPr lang="ru-RU" sz="1800" dirty="0" smtClean="0">
                <a:latin typeface="+mn-lt"/>
                <a:cs typeface="Times New Roman" pitchFamily="18" charset="0"/>
              </a:rPr>
              <a:t>УФНС </a:t>
            </a:r>
            <a:r>
              <a:rPr lang="ru-RU" sz="1800" dirty="0">
                <a:latin typeface="+mn-lt"/>
                <a:cs typeface="Times New Roman" pitchFamily="18" charset="0"/>
              </a:rPr>
              <a:t>считает налог с разницы</a:t>
            </a:r>
            <a:br>
              <a:rPr lang="ru-RU" sz="1800" dirty="0">
                <a:latin typeface="+mn-lt"/>
                <a:cs typeface="Times New Roman" pitchFamily="18" charset="0"/>
              </a:rPr>
            </a:br>
            <a:r>
              <a:rPr lang="ru-RU" sz="1800" dirty="0">
                <a:latin typeface="+mn-lt"/>
                <a:cs typeface="Times New Roman" pitchFamily="18" charset="0"/>
              </a:rPr>
              <a:t>1 400 </a:t>
            </a:r>
            <a:r>
              <a:rPr lang="ru-RU" sz="1800" dirty="0" smtClean="0">
                <a:latin typeface="+mn-lt"/>
                <a:cs typeface="Times New Roman" pitchFamily="18" charset="0"/>
              </a:rPr>
              <a:t>000 * 13% = 182 00</a:t>
            </a:r>
            <a:r>
              <a:rPr lang="ru-RU" sz="1800" dirty="0">
                <a:cs typeface="Times New Roman" pitchFamily="18" charset="0"/>
              </a:rPr>
              <a:t> руб. </a:t>
            </a:r>
          </a:p>
          <a:p>
            <a:r>
              <a:rPr lang="ru-RU" sz="1800" dirty="0" smtClean="0">
                <a:latin typeface="+mn-lt"/>
                <a:cs typeface="Times New Roman" pitchFamily="18" charset="0"/>
              </a:rPr>
              <a:t>Если вовремя сдать декларацию (до 30.04.2026) заплатили  бы 182 000 руб.</a:t>
            </a:r>
            <a:br>
              <a:rPr lang="ru-RU" sz="1800" dirty="0" smtClean="0">
                <a:latin typeface="+mn-lt"/>
                <a:cs typeface="Times New Roman" pitchFamily="18" charset="0"/>
              </a:rPr>
            </a:br>
            <a:r>
              <a:rPr lang="ru-RU" sz="1800" dirty="0" smtClean="0">
                <a:latin typeface="+mn-lt"/>
                <a:cs typeface="Times New Roman" pitchFamily="18" charset="0"/>
              </a:rPr>
              <a:t>Без пеней и штрафов.</a:t>
            </a:r>
            <a:br>
              <a:rPr lang="ru-RU" sz="1800" dirty="0" smtClean="0">
                <a:latin typeface="+mn-lt"/>
                <a:cs typeface="Times New Roman" pitchFamily="18" charset="0"/>
              </a:rPr>
            </a:br>
            <a:endParaRPr lang="ru-RU" sz="1800" dirty="0" smtClean="0">
              <a:latin typeface="+mn-lt"/>
              <a:cs typeface="Times New Roman" pitchFamily="18" charset="0"/>
            </a:endParaRPr>
          </a:p>
          <a:p>
            <a:r>
              <a:rPr lang="ru-RU" sz="1800" dirty="0" smtClean="0">
                <a:latin typeface="+mn-lt"/>
                <a:cs typeface="Times New Roman" pitchFamily="18" charset="0"/>
              </a:rPr>
              <a:t>В решении  по результатам проверки:</a:t>
            </a:r>
            <a:r>
              <a:rPr lang="ru-RU" sz="1800" dirty="0">
                <a:latin typeface="+mn-lt"/>
                <a:cs typeface="Times New Roman" pitchFamily="18" charset="0"/>
              </a:rPr>
              <a:t/>
            </a:r>
            <a:br>
              <a:rPr lang="ru-RU" sz="1800" dirty="0">
                <a:latin typeface="+mn-lt"/>
                <a:cs typeface="Times New Roman" pitchFamily="18" charset="0"/>
              </a:rPr>
            </a:br>
            <a:r>
              <a:rPr lang="ru-RU" sz="1800" dirty="0" smtClean="0">
                <a:latin typeface="+mn-lt"/>
                <a:cs typeface="Times New Roman" pitchFamily="18" charset="0"/>
              </a:rPr>
              <a:t>20</a:t>
            </a:r>
            <a:r>
              <a:rPr lang="ru-RU" sz="1800" dirty="0">
                <a:latin typeface="+mn-lt"/>
                <a:cs typeface="Times New Roman" pitchFamily="18" charset="0"/>
              </a:rPr>
              <a:t>% за не уплату вовремя налога </a:t>
            </a:r>
            <a:r>
              <a:rPr lang="ru-RU" sz="1800" dirty="0" smtClean="0">
                <a:latin typeface="+mn-lt"/>
                <a:cs typeface="Times New Roman" pitchFamily="18" charset="0"/>
              </a:rPr>
              <a:t>36 400 </a:t>
            </a:r>
            <a:r>
              <a:rPr lang="ru-RU" sz="1800" dirty="0">
                <a:cs typeface="Times New Roman" pitchFamily="18" charset="0"/>
              </a:rPr>
              <a:t>руб</a:t>
            </a:r>
            <a:r>
              <a:rPr lang="ru-RU" sz="1800" dirty="0" smtClean="0">
                <a:cs typeface="Times New Roman" pitchFamily="18" charset="0"/>
              </a:rPr>
              <a:t>.</a:t>
            </a:r>
            <a:r>
              <a:rPr lang="ru-RU" sz="1800" dirty="0">
                <a:latin typeface="+mn-lt"/>
                <a:cs typeface="Times New Roman" pitchFamily="18" charset="0"/>
              </a:rPr>
              <a:t/>
            </a:r>
            <a:br>
              <a:rPr lang="ru-RU" sz="1800" dirty="0">
                <a:latin typeface="+mn-lt"/>
                <a:cs typeface="Times New Roman" pitchFamily="18" charset="0"/>
              </a:rPr>
            </a:br>
            <a:r>
              <a:rPr lang="ru-RU" sz="1800" dirty="0">
                <a:latin typeface="+mn-lt"/>
                <a:cs typeface="Times New Roman" pitchFamily="18" charset="0"/>
              </a:rPr>
              <a:t>И 15% - </a:t>
            </a:r>
            <a:r>
              <a:rPr lang="ru-RU" sz="1800" dirty="0" smtClean="0">
                <a:latin typeface="+mn-lt"/>
                <a:cs typeface="Times New Roman" pitchFamily="18" charset="0"/>
              </a:rPr>
              <a:t>27 300 </a:t>
            </a:r>
            <a:r>
              <a:rPr lang="ru-RU" sz="1800" dirty="0">
                <a:cs typeface="Times New Roman" pitchFamily="18" charset="0"/>
              </a:rPr>
              <a:t>руб.</a:t>
            </a:r>
            <a:r>
              <a:rPr lang="ru-RU" sz="1800" dirty="0" smtClean="0">
                <a:latin typeface="+mn-lt"/>
                <a:cs typeface="Times New Roman" pitchFamily="18" charset="0"/>
              </a:rPr>
              <a:t> </a:t>
            </a:r>
            <a:r>
              <a:rPr lang="ru-RU" sz="1800" dirty="0">
                <a:latin typeface="+mn-lt"/>
                <a:cs typeface="Times New Roman" pitchFamily="18" charset="0"/>
              </a:rPr>
              <a:t>за непредставление декларации, хотя </a:t>
            </a:r>
            <a:r>
              <a:rPr lang="ru-RU" sz="1800" dirty="0" smtClean="0">
                <a:latin typeface="+mn-lt"/>
                <a:cs typeface="Times New Roman" pitchFamily="18" charset="0"/>
              </a:rPr>
              <a:t>могло бы  быть все </a:t>
            </a:r>
            <a:r>
              <a:rPr lang="ru-RU" sz="1800" dirty="0">
                <a:latin typeface="+mn-lt"/>
                <a:cs typeface="Times New Roman" pitchFamily="18" charset="0"/>
              </a:rPr>
              <a:t>30%</a:t>
            </a:r>
            <a:br>
              <a:rPr lang="ru-RU" sz="1800" dirty="0">
                <a:latin typeface="+mn-lt"/>
                <a:cs typeface="Times New Roman" pitchFamily="18" charset="0"/>
              </a:rPr>
            </a:br>
            <a:r>
              <a:rPr lang="ru-RU" sz="1800" dirty="0">
                <a:latin typeface="+mn-lt"/>
                <a:cs typeface="Times New Roman" pitchFamily="18" charset="0"/>
              </a:rPr>
              <a:t/>
            </a:r>
            <a:br>
              <a:rPr lang="ru-RU" sz="1800" dirty="0">
                <a:latin typeface="+mn-lt"/>
                <a:cs typeface="Times New Roman" pitchFamily="18" charset="0"/>
              </a:rPr>
            </a:br>
            <a:r>
              <a:rPr lang="ru-RU" sz="1800" dirty="0">
                <a:latin typeface="+mn-lt"/>
                <a:cs typeface="Times New Roman" pitchFamily="18" charset="0"/>
              </a:rPr>
              <a:t>Получается конкретно по этому </a:t>
            </a:r>
            <a:r>
              <a:rPr lang="ru-RU" sz="1800" dirty="0" smtClean="0">
                <a:latin typeface="+mn-lt"/>
                <a:cs typeface="Times New Roman" pitchFamily="18" charset="0"/>
              </a:rPr>
              <a:t> случаю человек </a:t>
            </a:r>
            <a:r>
              <a:rPr lang="ru-RU" sz="1800" dirty="0">
                <a:latin typeface="+mn-lt"/>
                <a:cs typeface="Times New Roman" pitchFamily="18" charset="0"/>
              </a:rPr>
              <a:t>заплатит больше на 63 700 руб.</a:t>
            </a:r>
            <a:br>
              <a:rPr lang="ru-RU" sz="1800" dirty="0">
                <a:latin typeface="+mn-lt"/>
                <a:cs typeface="Times New Roman" pitchFamily="18" charset="0"/>
              </a:rPr>
            </a:br>
            <a:r>
              <a:rPr lang="ru-RU" sz="1800" dirty="0">
                <a:latin typeface="+mn-lt"/>
                <a:cs typeface="Times New Roman" pitchFamily="18" charset="0"/>
              </a:rPr>
              <a:t/>
            </a:r>
            <a:br>
              <a:rPr lang="ru-RU" sz="1800" dirty="0">
                <a:latin typeface="+mn-lt"/>
                <a:cs typeface="Times New Roman" pitchFamily="18" charset="0"/>
              </a:rPr>
            </a:br>
            <a:r>
              <a:rPr lang="ru-RU" sz="1800" dirty="0">
                <a:latin typeface="+mn-lt"/>
                <a:cs typeface="Times New Roman" pitchFamily="18" charset="0"/>
              </a:rPr>
              <a:t>То есть.</a:t>
            </a:r>
            <a:br>
              <a:rPr lang="ru-RU" sz="1800" dirty="0">
                <a:latin typeface="+mn-lt"/>
                <a:cs typeface="Times New Roman" pitchFamily="18" charset="0"/>
              </a:rPr>
            </a:br>
            <a:r>
              <a:rPr lang="ru-RU" sz="1800" dirty="0" smtClean="0">
                <a:latin typeface="+mn-lt"/>
                <a:cs typeface="Times New Roman" pitchFamily="18" charset="0"/>
              </a:rPr>
              <a:t>182 000 </a:t>
            </a:r>
            <a:r>
              <a:rPr lang="ru-RU" sz="1800" dirty="0">
                <a:latin typeface="+mn-lt"/>
                <a:cs typeface="Times New Roman" pitchFamily="18" charset="0"/>
              </a:rPr>
              <a:t>+ </a:t>
            </a:r>
            <a:r>
              <a:rPr lang="ru-RU" sz="1800" dirty="0" smtClean="0">
                <a:latin typeface="+mn-lt"/>
                <a:cs typeface="Times New Roman" pitchFamily="18" charset="0"/>
              </a:rPr>
              <a:t>63 700 </a:t>
            </a:r>
            <a:r>
              <a:rPr lang="ru-RU" sz="1800" dirty="0">
                <a:latin typeface="+mn-lt"/>
                <a:cs typeface="Times New Roman" pitchFamily="18" charset="0"/>
              </a:rPr>
              <a:t>= </a:t>
            </a:r>
            <a:r>
              <a:rPr lang="ru-RU" sz="1800" dirty="0" smtClean="0">
                <a:latin typeface="+mn-lt"/>
                <a:cs typeface="Times New Roman" pitchFamily="18" charset="0"/>
              </a:rPr>
              <a:t>245 700</a:t>
            </a:r>
            <a:r>
              <a:rPr lang="ru-RU" sz="1800" dirty="0">
                <a:latin typeface="+mn-lt"/>
                <a:cs typeface="Times New Roman" pitchFamily="18" charset="0"/>
              </a:rPr>
              <a:t>₽</a:t>
            </a:r>
            <a:br>
              <a:rPr lang="ru-RU" sz="1800" dirty="0">
                <a:latin typeface="+mn-lt"/>
                <a:cs typeface="Times New Roman" pitchFamily="18" charset="0"/>
              </a:rPr>
            </a:br>
            <a:r>
              <a:rPr lang="ru-RU" sz="1800" dirty="0">
                <a:latin typeface="+mn-lt"/>
                <a:cs typeface="Times New Roman" pitchFamily="18" charset="0"/>
              </a:rPr>
              <a:t>И пени еще.</a:t>
            </a:r>
            <a:br>
              <a:rPr lang="ru-RU" sz="1800" dirty="0">
                <a:latin typeface="+mn-lt"/>
                <a:cs typeface="Times New Roman" pitchFamily="18" charset="0"/>
              </a:rPr>
            </a:br>
            <a:r>
              <a:rPr lang="ru-RU" sz="1800" dirty="0">
                <a:latin typeface="+mn-lt"/>
              </a:rPr>
              <a:t/>
            </a:r>
            <a:br>
              <a:rPr lang="ru-RU" sz="1800" dirty="0">
                <a:latin typeface="+mn-lt"/>
              </a:rPr>
            </a:br>
            <a:r>
              <a:rPr lang="ru-RU" sz="1800" dirty="0" smtClean="0">
                <a:latin typeface="+mn-lt"/>
              </a:rPr>
              <a:t>Пример,  как важно подавать </a:t>
            </a:r>
            <a:r>
              <a:rPr lang="ru-RU" sz="1800" dirty="0">
                <a:latin typeface="+mn-lt"/>
              </a:rPr>
              <a:t>декларацию и писать ходатайство о снижении суммы штрафов.</a:t>
            </a:r>
          </a:p>
        </p:txBody>
      </p:sp>
      <p:sp>
        <p:nvSpPr>
          <p:cNvPr id="3" name="Заголовок 2"/>
          <p:cNvSpPr>
            <a:spLocks noGrp="1"/>
          </p:cNvSpPr>
          <p:nvPr>
            <p:ph type="title"/>
          </p:nvPr>
        </p:nvSpPr>
        <p:spPr>
          <a:xfrm>
            <a:off x="962026" y="324248"/>
            <a:ext cx="6472906" cy="1224135"/>
          </a:xfrm>
        </p:spPr>
        <p:txBody>
          <a:bodyPr>
            <a:noAutofit/>
          </a:bodyPr>
          <a:lstStyle/>
          <a:p>
            <a:pPr algn="ctr"/>
            <a:r>
              <a:rPr lang="ru-RU" sz="2400" dirty="0">
                <a:solidFill>
                  <a:srgbClr val="21115B"/>
                </a:solidFill>
              </a:rPr>
              <a:t>Что ждет налогоплательщиков, которые вовремя не представят декларации по НДФЛ?</a:t>
            </a:r>
            <a:r>
              <a:rPr lang="ru-RU" sz="2800" b="0" dirty="0"/>
              <a:t/>
            </a:r>
            <a:br>
              <a:rPr lang="ru-RU" sz="2800" b="0" dirty="0"/>
            </a:br>
            <a:endParaRPr lang="ru-RU" sz="2800"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18</a:t>
            </a:fld>
            <a:endParaRPr lang="ru-RU" dirty="0">
              <a:solidFill>
                <a:prstClr val="white"/>
              </a:solidFill>
            </a:endParaRPr>
          </a:p>
        </p:txBody>
      </p:sp>
      <p:pic>
        <p:nvPicPr>
          <p:cNvPr id="4098" name="Picture 2" descr="C:\Users\1900-00-292\Downloads\2020.04.14-1586857729.9165_okru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463" y="177387"/>
            <a:ext cx="3074244" cy="1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9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2268463"/>
            <a:ext cx="9196705" cy="1224136"/>
          </a:xfrm>
        </p:spPr>
        <p:txBody>
          <a:bodyPr>
            <a:normAutofit fontScale="90000"/>
          </a:bodyPr>
          <a:lstStyle/>
          <a:p>
            <a:pPr algn="ctr"/>
            <a:r>
              <a:rPr lang="ru-RU" sz="3400" dirty="0" smtClean="0">
                <a:solidFill>
                  <a:srgbClr val="28285E"/>
                </a:solidFill>
                <a:latin typeface="Times New Roman" panose="02020603050405020304" pitchFamily="18" charset="0"/>
                <a:cs typeface="Times New Roman" panose="02020603050405020304" pitchFamily="18" charset="0"/>
              </a:rPr>
              <a:t>Спасибо за внимание!</a:t>
            </a:r>
            <a:r>
              <a:rPr lang="ru-RU" sz="3400" dirty="0" smtClean="0">
                <a:solidFill>
                  <a:srgbClr val="7030A0"/>
                </a:solidFill>
                <a:latin typeface="Times New Roman" panose="02020603050405020304" pitchFamily="18" charset="0"/>
                <a:cs typeface="Times New Roman" panose="02020603050405020304" pitchFamily="18" charset="0"/>
              </a:rPr>
              <a:t/>
            </a:r>
            <a:br>
              <a:rPr lang="ru-RU" sz="3400" dirty="0" smtClean="0">
                <a:solidFill>
                  <a:srgbClr val="7030A0"/>
                </a:solidFill>
                <a:latin typeface="Times New Roman" panose="02020603050405020304" pitchFamily="18" charset="0"/>
                <a:cs typeface="Times New Roman" panose="02020603050405020304" pitchFamily="18" charset="0"/>
              </a:rPr>
            </a:br>
            <a:endParaRPr lang="ru-RU" sz="3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25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4172" y="1188343"/>
            <a:ext cx="9145016" cy="6048672"/>
          </a:xfrm>
        </p:spPr>
        <p:txBody>
          <a:bodyPr>
            <a:normAutofit fontScale="25000" lnSpcReduction="20000"/>
          </a:bodyPr>
          <a:lstStyle/>
          <a:p>
            <a:pPr algn="just"/>
            <a:r>
              <a:rPr lang="ru-RU" sz="7200" dirty="0" smtClean="0"/>
              <a:t>     Не </a:t>
            </a:r>
            <a:r>
              <a:rPr lang="ru-RU" sz="7200" dirty="0"/>
              <a:t>позднее </a:t>
            </a:r>
            <a:r>
              <a:rPr lang="ru-RU" sz="7200" dirty="0" smtClean="0">
                <a:solidFill>
                  <a:srgbClr val="FF0000"/>
                </a:solidFill>
              </a:rPr>
              <a:t>30 апреля 2026 </a:t>
            </a:r>
            <a:r>
              <a:rPr lang="ru-RU" sz="7200" dirty="0">
                <a:solidFill>
                  <a:srgbClr val="FF0000"/>
                </a:solidFill>
              </a:rPr>
              <a:t>года</a:t>
            </a:r>
            <a:r>
              <a:rPr lang="ru-RU" sz="7200" b="0" dirty="0"/>
              <a:t> физическим лицам необходимо отчитаться о полученных доходах в </a:t>
            </a:r>
            <a:r>
              <a:rPr lang="ru-RU" sz="7200" b="0" dirty="0" smtClean="0"/>
              <a:t>2025 </a:t>
            </a:r>
            <a:r>
              <a:rPr lang="ru-RU" sz="7200" b="0" dirty="0"/>
              <a:t>году, представив налоговую декларацию </a:t>
            </a:r>
            <a:r>
              <a:rPr lang="ru-RU" sz="7200" b="0" dirty="0" smtClean="0"/>
              <a:t> по форме 3-НДФЛ. </a:t>
            </a:r>
            <a:r>
              <a:rPr lang="ru-RU" sz="7200" b="0" dirty="0"/>
              <a:t>Представить декларацию 3-НДФЛ </a:t>
            </a:r>
            <a:r>
              <a:rPr lang="ru-RU" sz="7200" b="0" dirty="0" smtClean="0"/>
              <a:t> необходимо </a:t>
            </a:r>
            <a:r>
              <a:rPr lang="ru-RU" sz="7200" u="sng" dirty="0" smtClean="0"/>
              <a:t>при </a:t>
            </a:r>
            <a:r>
              <a:rPr lang="ru-RU" sz="7200" u="sng" dirty="0"/>
              <a:t>получении </a:t>
            </a:r>
            <a:r>
              <a:rPr lang="ru-RU" sz="7200" u="sng" dirty="0" smtClean="0"/>
              <a:t>дохода</a:t>
            </a:r>
            <a:r>
              <a:rPr lang="ru-RU" sz="7200" b="0" dirty="0" smtClean="0"/>
              <a:t>:</a:t>
            </a:r>
            <a:endParaRPr lang="ru-RU" sz="7200" b="0" dirty="0"/>
          </a:p>
          <a:p>
            <a:pPr algn="just"/>
            <a:r>
              <a:rPr lang="ru-RU" sz="7200" u="sng" dirty="0" smtClean="0"/>
              <a:t>- от </a:t>
            </a:r>
            <a:r>
              <a:rPr lang="ru-RU" sz="7200" u="sng" dirty="0"/>
              <a:t>продажи имущества</a:t>
            </a:r>
            <a:r>
              <a:rPr lang="ru-RU" sz="7200" dirty="0"/>
              <a:t> </a:t>
            </a:r>
            <a:r>
              <a:rPr lang="ru-RU" sz="7200" b="0" dirty="0"/>
              <a:t>(например, квартиры, находившейся в собственности менее минимального срока владения, транспортных средств, находившихся в собственности менее 3 лет</a:t>
            </a:r>
            <a:r>
              <a:rPr lang="ru-RU" sz="7200" b="0" dirty="0" smtClean="0"/>
              <a:t>),</a:t>
            </a:r>
          </a:p>
          <a:p>
            <a:pPr algn="just"/>
            <a:r>
              <a:rPr lang="ru-RU" sz="7200" b="0" dirty="0" smtClean="0"/>
              <a:t>- </a:t>
            </a:r>
            <a:r>
              <a:rPr lang="ru-RU" sz="7200" u="sng" dirty="0"/>
              <a:t>от реализации имущественных прав </a:t>
            </a:r>
            <a:r>
              <a:rPr lang="ru-RU" sz="7200" b="0" dirty="0"/>
              <a:t>(переуступка права </a:t>
            </a:r>
            <a:r>
              <a:rPr lang="ru-RU" sz="7200" b="0" dirty="0" smtClean="0">
                <a:latin typeface="Times New Roman" pitchFamily="18" charset="0"/>
                <a:cs typeface="Times New Roman" pitchFamily="18" charset="0"/>
              </a:rPr>
              <a:t>по </a:t>
            </a:r>
            <a:r>
              <a:rPr lang="ru-RU" sz="7200" b="0" dirty="0">
                <a:latin typeface="Times New Roman" pitchFamily="18" charset="0"/>
                <a:cs typeface="Times New Roman" pitchFamily="18" charset="0"/>
              </a:rPr>
              <a:t>договору долевого </a:t>
            </a:r>
            <a:r>
              <a:rPr lang="ru-RU" sz="7200" b="0" dirty="0" smtClean="0">
                <a:latin typeface="Times New Roman" pitchFamily="18" charset="0"/>
                <a:cs typeface="Times New Roman" pitchFamily="18" charset="0"/>
              </a:rPr>
              <a:t>участия);</a:t>
            </a:r>
            <a:endParaRPr lang="ru-RU" sz="7200" b="0" dirty="0">
              <a:latin typeface="Times New Roman" pitchFamily="18" charset="0"/>
              <a:cs typeface="Times New Roman" pitchFamily="18" charset="0"/>
            </a:endParaRPr>
          </a:p>
          <a:p>
            <a:pPr algn="just"/>
            <a:r>
              <a:rPr lang="ru-RU" sz="7200" b="0" dirty="0">
                <a:latin typeface="Times New Roman" pitchFamily="18" charset="0"/>
                <a:cs typeface="Times New Roman" pitchFamily="18" charset="0"/>
              </a:rPr>
              <a:t>- </a:t>
            </a:r>
            <a:r>
              <a:rPr lang="ru-RU" sz="7200" u="sng" dirty="0" smtClean="0">
                <a:latin typeface="Times New Roman" pitchFamily="18" charset="0"/>
                <a:cs typeface="Times New Roman" pitchFamily="18" charset="0"/>
              </a:rPr>
              <a:t>от </a:t>
            </a:r>
            <a:r>
              <a:rPr lang="ru-RU" sz="7200" u="sng" dirty="0">
                <a:latin typeface="Times New Roman" pitchFamily="18" charset="0"/>
                <a:cs typeface="Times New Roman" pitchFamily="18" charset="0"/>
              </a:rPr>
              <a:t>источников, находящихся за пределами Россий</a:t>
            </a:r>
            <a:r>
              <a:rPr lang="ru-RU" sz="7200" u="sng" dirty="0"/>
              <a:t>ской </a:t>
            </a:r>
            <a:r>
              <a:rPr lang="ru-RU" sz="7200" u="sng" dirty="0" smtClean="0">
                <a:latin typeface="Times New Roman" pitchFamily="18" charset="0"/>
                <a:cs typeface="Times New Roman" pitchFamily="18" charset="0"/>
              </a:rPr>
              <a:t>Федерации </a:t>
            </a:r>
            <a:r>
              <a:rPr lang="ru-RU" sz="7200" b="0" dirty="0" smtClean="0">
                <a:latin typeface="Times New Roman" pitchFamily="18" charset="0"/>
                <a:cs typeface="Times New Roman" pitchFamily="18" charset="0"/>
              </a:rPr>
              <a:t>(</a:t>
            </a:r>
            <a:r>
              <a:rPr lang="ru-RU" sz="7200" b="0" dirty="0">
                <a:latin typeface="Times New Roman" pitchFamily="18" charset="0"/>
                <a:cs typeface="Times New Roman" pitchFamily="18" charset="0"/>
              </a:rPr>
              <a:t>проценты по вкладам, продажа ценных бумаг на зарубежном брокерском счете, зарубежная зарплата и др.)</a:t>
            </a:r>
            <a:r>
              <a:rPr lang="ru-RU" sz="7200" b="0" dirty="0" smtClean="0">
                <a:latin typeface="Times New Roman" pitchFamily="18" charset="0"/>
                <a:cs typeface="Times New Roman" pitchFamily="18" charset="0"/>
              </a:rPr>
              <a:t>.</a:t>
            </a:r>
            <a:endParaRPr lang="ru-RU" sz="7200" b="0" dirty="0">
              <a:latin typeface="Times New Roman" pitchFamily="18" charset="0"/>
              <a:cs typeface="Times New Roman" pitchFamily="18" charset="0"/>
            </a:endParaRPr>
          </a:p>
          <a:p>
            <a:pPr algn="just"/>
            <a:r>
              <a:rPr lang="ru-RU" sz="7200" b="0" dirty="0" smtClean="0"/>
              <a:t>-</a:t>
            </a:r>
            <a:r>
              <a:rPr lang="ru-RU" sz="7200" u="sng" dirty="0" smtClean="0"/>
              <a:t>дарения</a:t>
            </a:r>
            <a:r>
              <a:rPr lang="ru-RU" sz="7200" b="0" dirty="0" smtClean="0"/>
              <a:t> </a:t>
            </a:r>
            <a:r>
              <a:rPr lang="ru-RU" sz="7200" b="0" dirty="0"/>
              <a:t>недвижимого имущества, транспортных средств, акций, долей, паев от физических лиц, не являющихся близкими родственниками;</a:t>
            </a:r>
          </a:p>
          <a:p>
            <a:pPr algn="just"/>
            <a:r>
              <a:rPr lang="ru-RU" sz="7200" b="0" dirty="0" smtClean="0"/>
              <a:t>- </a:t>
            </a:r>
            <a:r>
              <a:rPr lang="ru-RU" sz="7200" u="sng" dirty="0"/>
              <a:t>в</a:t>
            </a:r>
            <a:r>
              <a:rPr lang="ru-RU" sz="7200" u="sng" dirty="0" smtClean="0"/>
              <a:t> виде вознаграждения </a:t>
            </a:r>
            <a:r>
              <a:rPr lang="ru-RU" sz="7200" b="0" dirty="0"/>
              <a:t>от физических лиц и организаций, не являющихся налоговыми агентами, на основе заключенных договоров и договоров гражданско-правового характера, включая доходы по договорам имущественного найма или договорам аренды любого имущества; </a:t>
            </a:r>
          </a:p>
          <a:p>
            <a:pPr algn="just"/>
            <a:r>
              <a:rPr lang="ru-RU" sz="7200" b="0" dirty="0" smtClean="0"/>
              <a:t>-</a:t>
            </a:r>
            <a:r>
              <a:rPr lang="ru-RU" sz="7200" u="sng" dirty="0" smtClean="0"/>
              <a:t>при </a:t>
            </a:r>
            <a:r>
              <a:rPr lang="ru-RU" sz="7200" u="sng" dirty="0"/>
              <a:t>получении выигрыша</a:t>
            </a:r>
            <a:r>
              <a:rPr lang="ru-RU" sz="7200" b="0" dirty="0"/>
              <a:t> от операторов лотерей, распространителей, организаторов азартных игр, проводимых в букмекерской конторе и тотализаторе – в сумме до 15000 руб., а также от организаторов азартных игр, не относящихся к букмекерским конторам и тотализаторам; </a:t>
            </a:r>
          </a:p>
          <a:p>
            <a:pPr algn="just"/>
            <a:r>
              <a:rPr lang="ru-RU" sz="7200" b="0" dirty="0"/>
              <a:t>  </a:t>
            </a:r>
            <a:r>
              <a:rPr lang="ru-RU" sz="7200" dirty="0"/>
              <a:t>Задекларировать, полученные в </a:t>
            </a:r>
            <a:r>
              <a:rPr lang="ru-RU" sz="7200" dirty="0" smtClean="0"/>
              <a:t>2025 </a:t>
            </a:r>
            <a:r>
              <a:rPr lang="ru-RU" sz="7200" dirty="0"/>
              <a:t>году доходы должны также индивидуальные предприниматели, применяющие общую систему </a:t>
            </a:r>
            <a:r>
              <a:rPr lang="ru-RU" sz="7200" dirty="0" smtClean="0"/>
              <a:t>налогообложения, нотариусы, адвокаты, учредившие адвокатский кабинет</a:t>
            </a:r>
            <a:r>
              <a:rPr lang="ru-RU" sz="7200" b="0" dirty="0" smtClean="0"/>
              <a:t>.</a:t>
            </a:r>
            <a:endParaRPr lang="ru-RU" sz="7200" b="0" dirty="0"/>
          </a:p>
          <a:p>
            <a:pPr algn="just"/>
            <a:r>
              <a:rPr lang="ru-RU" sz="7200" b="0" dirty="0"/>
              <a:t>  </a:t>
            </a:r>
            <a:r>
              <a:rPr lang="ru-RU" sz="7200" b="0" dirty="0" smtClean="0"/>
              <a:t>    Уплатить </a:t>
            </a:r>
            <a:r>
              <a:rPr lang="ru-RU" sz="7200" b="0" dirty="0"/>
              <a:t>налог </a:t>
            </a:r>
            <a:r>
              <a:rPr lang="ru-RU" sz="7200" b="0" dirty="0" smtClean="0"/>
              <a:t>необходимо </a:t>
            </a:r>
            <a:r>
              <a:rPr lang="ru-RU" sz="7200" b="0" dirty="0"/>
              <a:t>не позднее </a:t>
            </a:r>
            <a:r>
              <a:rPr lang="ru-RU" sz="7200" dirty="0" smtClean="0">
                <a:solidFill>
                  <a:srgbClr val="FF0000"/>
                </a:solidFill>
              </a:rPr>
              <a:t>15.07.2026</a:t>
            </a:r>
            <a:r>
              <a:rPr lang="ru-RU" sz="7200" b="0" dirty="0" smtClean="0"/>
              <a:t>.</a:t>
            </a:r>
            <a:endParaRPr lang="ru-RU" sz="7200" b="0" dirty="0"/>
          </a:p>
          <a:p>
            <a:endParaRPr lang="ru-RU" dirty="0"/>
          </a:p>
        </p:txBody>
      </p:sp>
      <p:sp>
        <p:nvSpPr>
          <p:cNvPr id="3" name="Заголовок 2"/>
          <p:cNvSpPr>
            <a:spLocks noGrp="1"/>
          </p:cNvSpPr>
          <p:nvPr>
            <p:ph type="title"/>
          </p:nvPr>
        </p:nvSpPr>
        <p:spPr>
          <a:xfrm>
            <a:off x="962026" y="552454"/>
            <a:ext cx="8580438" cy="851913"/>
          </a:xfrm>
        </p:spPr>
        <p:txBody>
          <a:bodyPr>
            <a:normAutofit/>
          </a:bodyPr>
          <a:lstStyle/>
          <a:p>
            <a:pPr algn="ctr"/>
            <a:r>
              <a:rPr lang="ru-RU" sz="2400" dirty="0" smtClean="0"/>
              <a:t> </a:t>
            </a:r>
            <a:r>
              <a:rPr lang="ru-RU" sz="2400" dirty="0" smtClean="0">
                <a:solidFill>
                  <a:srgbClr val="21115B"/>
                </a:solidFill>
              </a:rPr>
              <a:t>Кто </a:t>
            </a:r>
            <a:r>
              <a:rPr lang="ru-RU" sz="2400" dirty="0">
                <a:solidFill>
                  <a:srgbClr val="21115B"/>
                </a:solidFill>
              </a:rPr>
              <a:t>должен продекларировать доходы за </a:t>
            </a:r>
            <a:r>
              <a:rPr lang="ru-RU" sz="2400" dirty="0" smtClean="0">
                <a:solidFill>
                  <a:srgbClr val="21115B"/>
                </a:solidFill>
              </a:rPr>
              <a:t>2025 </a:t>
            </a:r>
            <a:r>
              <a:rPr lang="ru-RU" sz="2400" dirty="0">
                <a:solidFill>
                  <a:srgbClr val="21115B"/>
                </a:solidFill>
              </a:rPr>
              <a:t>год</a:t>
            </a: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2</a:t>
            </a:fld>
            <a:endParaRPr lang="ru-RU" dirty="0">
              <a:solidFill>
                <a:prstClr val="white"/>
              </a:solidFill>
            </a:endParaRPr>
          </a:p>
        </p:txBody>
      </p:sp>
      <p:pic>
        <p:nvPicPr>
          <p:cNvPr id="5" name="Picture 2" descr="C:\Users\1900-00-292\Downloads\media_101891m167664086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7380" y="108223"/>
            <a:ext cx="19660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7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2164" y="2164542"/>
            <a:ext cx="9217024" cy="4931585"/>
          </a:xfrm>
        </p:spPr>
        <p:txBody>
          <a:bodyPr>
            <a:normAutofit/>
          </a:bodyPr>
          <a:lstStyle/>
          <a:p>
            <a:pPr algn="just"/>
            <a:r>
              <a:rPr lang="ru-RU" b="0" dirty="0" smtClean="0"/>
              <a:t>          </a:t>
            </a:r>
            <a:r>
              <a:rPr lang="ru-RU" sz="3200" b="0" dirty="0" smtClean="0"/>
              <a:t>При </a:t>
            </a:r>
            <a:r>
              <a:rPr lang="ru-RU" sz="3200" b="0" dirty="0"/>
              <a:t>этом налогоплательщик, заявивший в налоговой декларации за </a:t>
            </a:r>
            <a:r>
              <a:rPr lang="ru-RU" sz="3200" b="0" dirty="0" smtClean="0"/>
              <a:t>2025 </a:t>
            </a:r>
            <a:r>
              <a:rPr lang="ru-RU" sz="3200" b="0" dirty="0"/>
              <a:t>год как доходы, подлежащие декларированию, так и право на </a:t>
            </a:r>
            <a:r>
              <a:rPr lang="ru-RU" sz="3200" b="0" dirty="0">
                <a:hlinkClick r:id="rId2"/>
              </a:rPr>
              <a:t>налоговые вычеты</a:t>
            </a:r>
            <a:r>
              <a:rPr lang="ru-RU" sz="3200" b="0" dirty="0"/>
              <a:t>, обязан представить такую декларацию в установленный срок - не позднее 30 апреля </a:t>
            </a:r>
            <a:r>
              <a:rPr lang="ru-RU" sz="3200" b="0" dirty="0" smtClean="0"/>
              <a:t>2026 </a:t>
            </a:r>
            <a:r>
              <a:rPr lang="ru-RU" sz="3200" b="0" dirty="0"/>
              <a:t>года.</a:t>
            </a:r>
          </a:p>
          <a:p>
            <a:pPr algn="just"/>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3</a:t>
            </a:fld>
            <a:endParaRPr lang="ru-RU" dirty="0">
              <a:solidFill>
                <a:prstClr val="white"/>
              </a:solidFill>
            </a:endParaRPr>
          </a:p>
        </p:txBody>
      </p:sp>
      <p:pic>
        <p:nvPicPr>
          <p:cNvPr id="1027" name="Picture 3" descr="C:\Users\1900-00-292\Downloads\i (1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860" y="168644"/>
            <a:ext cx="375495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p:cNvSpPr txBox="1">
            <a:spLocks noChangeArrowheads="1"/>
          </p:cNvSpPr>
          <p:nvPr/>
        </p:nvSpPr>
        <p:spPr bwMode="auto">
          <a:xfrm>
            <a:off x="3930650" y="296863"/>
            <a:ext cx="28813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1113">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ct val="114000"/>
              </a:lnSpc>
              <a:spcBef>
                <a:spcPts val="100"/>
              </a:spcBef>
            </a:pPr>
            <a:r>
              <a:rPr lang="ru-RU" altLang="ru-RU" sz="1400">
                <a:solidFill>
                  <a:srgbClr val="001F5F"/>
                </a:solidFill>
                <a:latin typeface="Calibri" pitchFamily="34" charset="0"/>
                <a:cs typeface="Microsoft Sans Serif" pitchFamily="34" charset="0"/>
              </a:rPr>
              <a:t>С 01.01.2025 появляется новая возможность получения социальных налоговых вычетов в</a:t>
            </a:r>
            <a:endParaRPr lang="ru-RU" altLang="ru-RU" sz="1400">
              <a:latin typeface="Calibri" pitchFamily="34" charset="0"/>
              <a:cs typeface="Microsoft Sans Serif" pitchFamily="34" charset="0"/>
            </a:endParaRPr>
          </a:p>
          <a:p>
            <a:pPr algn="ctr">
              <a:spcBef>
                <a:spcPts val="275"/>
              </a:spcBef>
            </a:pPr>
            <a:r>
              <a:rPr lang="ru-RU" altLang="ru-RU" sz="1400" b="1">
                <a:solidFill>
                  <a:srgbClr val="001F5F"/>
                </a:solidFill>
                <a:latin typeface="Calibri" pitchFamily="34" charset="0"/>
                <a:cs typeface="Arial" pitchFamily="34" charset="0"/>
              </a:rPr>
              <a:t>упрощенном порядке</a:t>
            </a:r>
            <a:endParaRPr lang="ru-RU" altLang="ru-RU" sz="1400">
              <a:latin typeface="Calibri" pitchFamily="34" charset="0"/>
              <a:cs typeface="Arial" pitchFamily="34" charset="0"/>
            </a:endParaRPr>
          </a:p>
        </p:txBody>
      </p:sp>
      <p:sp>
        <p:nvSpPr>
          <p:cNvPr id="3" name="object 3"/>
          <p:cNvSpPr/>
          <p:nvPr/>
        </p:nvSpPr>
        <p:spPr>
          <a:xfrm>
            <a:off x="7194550" y="0"/>
            <a:ext cx="0" cy="7559675"/>
          </a:xfrm>
          <a:custGeom>
            <a:avLst/>
            <a:gdLst/>
            <a:ahLst/>
            <a:cxnLst/>
            <a:rect l="l" t="t" r="r" b="b"/>
            <a:pathLst>
              <a:path h="7561580">
                <a:moveTo>
                  <a:pt x="0" y="0"/>
                </a:moveTo>
                <a:lnTo>
                  <a:pt x="0" y="7561261"/>
                </a:lnTo>
              </a:path>
            </a:pathLst>
          </a:custGeom>
          <a:ln w="6350">
            <a:solidFill>
              <a:srgbClr val="C7C7C7"/>
            </a:solidFill>
            <a:prstDash val="sysDash"/>
          </a:ln>
        </p:spPr>
        <p:txBody>
          <a:bodyPr lIns="0" tIns="0" rIns="0" bIns="0"/>
          <a:lstStyle/>
          <a:p>
            <a:pPr>
              <a:defRPr/>
            </a:pPr>
            <a:endParaRPr>
              <a:latin typeface="+mn-lt"/>
            </a:endParaRPr>
          </a:p>
        </p:txBody>
      </p:sp>
      <p:sp>
        <p:nvSpPr>
          <p:cNvPr id="4" name="object 4"/>
          <p:cNvSpPr/>
          <p:nvPr/>
        </p:nvSpPr>
        <p:spPr>
          <a:xfrm>
            <a:off x="3511550" y="0"/>
            <a:ext cx="0" cy="7559675"/>
          </a:xfrm>
          <a:custGeom>
            <a:avLst/>
            <a:gdLst/>
            <a:ahLst/>
            <a:cxnLst/>
            <a:rect l="l" t="t" r="r" b="b"/>
            <a:pathLst>
              <a:path h="7561580">
                <a:moveTo>
                  <a:pt x="0" y="0"/>
                </a:moveTo>
                <a:lnTo>
                  <a:pt x="0" y="7561262"/>
                </a:lnTo>
              </a:path>
            </a:pathLst>
          </a:custGeom>
          <a:ln w="6350">
            <a:solidFill>
              <a:srgbClr val="C7C7C7"/>
            </a:solidFill>
            <a:prstDash val="sysDash"/>
          </a:ln>
        </p:spPr>
        <p:txBody>
          <a:bodyPr lIns="0" tIns="0" rIns="0" bIns="0"/>
          <a:lstStyle/>
          <a:p>
            <a:pPr>
              <a:defRPr/>
            </a:pPr>
            <a:endParaRPr>
              <a:latin typeface="+mn-lt"/>
            </a:endParaRPr>
          </a:p>
        </p:txBody>
      </p:sp>
      <p:sp>
        <p:nvSpPr>
          <p:cNvPr id="5" name="object 5"/>
          <p:cNvSpPr/>
          <p:nvPr/>
        </p:nvSpPr>
        <p:spPr>
          <a:xfrm>
            <a:off x="3773488" y="1654175"/>
            <a:ext cx="3243262" cy="806450"/>
          </a:xfrm>
          <a:custGeom>
            <a:avLst/>
            <a:gdLst/>
            <a:ahLst/>
            <a:cxnLst/>
            <a:rect l="l" t="t" r="r" b="b"/>
            <a:pathLst>
              <a:path w="3369945" h="806450">
                <a:moveTo>
                  <a:pt x="134365" y="0"/>
                </a:moveTo>
                <a:lnTo>
                  <a:pt x="3369690" y="0"/>
                </a:lnTo>
                <a:lnTo>
                  <a:pt x="3369690" y="671829"/>
                </a:lnTo>
                <a:lnTo>
                  <a:pt x="3362837" y="714271"/>
                </a:lnTo>
                <a:lnTo>
                  <a:pt x="3343754" y="751122"/>
                </a:lnTo>
                <a:lnTo>
                  <a:pt x="3314662" y="780177"/>
                </a:lnTo>
                <a:lnTo>
                  <a:pt x="3277779" y="799228"/>
                </a:lnTo>
                <a:lnTo>
                  <a:pt x="3235325" y="806068"/>
                </a:lnTo>
                <a:lnTo>
                  <a:pt x="0" y="806068"/>
                </a:lnTo>
                <a:lnTo>
                  <a:pt x="0" y="134365"/>
                </a:lnTo>
                <a:lnTo>
                  <a:pt x="6841" y="91911"/>
                </a:lnTo>
                <a:lnTo>
                  <a:pt x="25899" y="55028"/>
                </a:lnTo>
                <a:lnTo>
                  <a:pt x="54973" y="25936"/>
                </a:lnTo>
                <a:lnTo>
                  <a:pt x="91862" y="6853"/>
                </a:lnTo>
                <a:lnTo>
                  <a:pt x="134365" y="0"/>
                </a:lnTo>
                <a:close/>
              </a:path>
            </a:pathLst>
          </a:custGeom>
          <a:ln w="28574">
            <a:solidFill>
              <a:srgbClr val="00AFEF"/>
            </a:solidFill>
          </a:ln>
        </p:spPr>
        <p:txBody>
          <a:bodyPr lIns="0" tIns="0" rIns="0" bIns="0"/>
          <a:lstStyle/>
          <a:p>
            <a:pPr>
              <a:defRPr/>
            </a:pPr>
            <a:endParaRPr>
              <a:latin typeface="+mn-lt"/>
            </a:endParaRPr>
          </a:p>
        </p:txBody>
      </p:sp>
      <p:sp>
        <p:nvSpPr>
          <p:cNvPr id="7" name="object 7"/>
          <p:cNvSpPr/>
          <p:nvPr/>
        </p:nvSpPr>
        <p:spPr>
          <a:xfrm>
            <a:off x="4486275" y="2716213"/>
            <a:ext cx="2573338" cy="752475"/>
          </a:xfrm>
          <a:custGeom>
            <a:avLst/>
            <a:gdLst/>
            <a:ahLst/>
            <a:cxnLst/>
            <a:rect l="l" t="t" r="r" b="b"/>
            <a:pathLst>
              <a:path w="2572384" h="753745">
                <a:moveTo>
                  <a:pt x="125475" y="0"/>
                </a:moveTo>
                <a:lnTo>
                  <a:pt x="2572385" y="0"/>
                </a:lnTo>
                <a:lnTo>
                  <a:pt x="2572385" y="627761"/>
                </a:lnTo>
                <a:lnTo>
                  <a:pt x="2562510" y="676620"/>
                </a:lnTo>
                <a:lnTo>
                  <a:pt x="2535586" y="716502"/>
                </a:lnTo>
                <a:lnTo>
                  <a:pt x="2495661" y="743382"/>
                </a:lnTo>
                <a:lnTo>
                  <a:pt x="2446782" y="753237"/>
                </a:lnTo>
                <a:lnTo>
                  <a:pt x="0" y="753237"/>
                </a:lnTo>
                <a:lnTo>
                  <a:pt x="0" y="125475"/>
                </a:lnTo>
                <a:lnTo>
                  <a:pt x="9854" y="76616"/>
                </a:lnTo>
                <a:lnTo>
                  <a:pt x="36734" y="36734"/>
                </a:lnTo>
                <a:lnTo>
                  <a:pt x="76616" y="9854"/>
                </a:lnTo>
                <a:lnTo>
                  <a:pt x="125475" y="0"/>
                </a:lnTo>
                <a:close/>
              </a:path>
            </a:pathLst>
          </a:custGeom>
          <a:ln w="28575">
            <a:solidFill>
              <a:srgbClr val="00AFEF"/>
            </a:solidFill>
          </a:ln>
        </p:spPr>
        <p:txBody>
          <a:bodyPr lIns="0" tIns="0" rIns="0" bIns="0"/>
          <a:lstStyle/>
          <a:p>
            <a:pPr>
              <a:defRPr/>
            </a:pPr>
            <a:endParaRPr>
              <a:latin typeface="+mn-lt"/>
            </a:endParaRPr>
          </a:p>
        </p:txBody>
      </p:sp>
      <p:sp>
        <p:nvSpPr>
          <p:cNvPr id="8" name="object 8"/>
          <p:cNvSpPr txBox="1"/>
          <p:nvPr/>
        </p:nvSpPr>
        <p:spPr>
          <a:xfrm>
            <a:off x="4541838" y="2932113"/>
            <a:ext cx="2738437" cy="320675"/>
          </a:xfrm>
          <a:prstGeom prst="rect">
            <a:avLst/>
          </a:prstGeom>
        </p:spPr>
        <p:txBody>
          <a:bodyPr lIns="0" tIns="13335" rIns="0" bIns="0">
            <a:spAutoFit/>
          </a:bodyPr>
          <a:lstStyle/>
          <a:p>
            <a:pPr marL="12700">
              <a:spcBef>
                <a:spcPts val="105"/>
              </a:spcBef>
              <a:defRPr/>
            </a:pPr>
            <a:r>
              <a:rPr sz="2000" dirty="0">
                <a:latin typeface="+mn-lt"/>
                <a:cs typeface="Microsoft Sans Serif"/>
              </a:rPr>
              <a:t>Без сбора документов</a:t>
            </a:r>
          </a:p>
        </p:txBody>
      </p:sp>
      <p:sp>
        <p:nvSpPr>
          <p:cNvPr id="9" name="object 9"/>
          <p:cNvSpPr/>
          <p:nvPr/>
        </p:nvSpPr>
        <p:spPr>
          <a:xfrm>
            <a:off x="4505325" y="4773613"/>
            <a:ext cx="2503488" cy="706437"/>
          </a:xfrm>
          <a:custGeom>
            <a:avLst/>
            <a:gdLst/>
            <a:ahLst/>
            <a:cxnLst/>
            <a:rect l="l" t="t" r="r" b="b"/>
            <a:pathLst>
              <a:path w="2504440" h="706754">
                <a:moveTo>
                  <a:pt x="117855" y="0"/>
                </a:moveTo>
                <a:lnTo>
                  <a:pt x="2503931" y="0"/>
                </a:lnTo>
                <a:lnTo>
                  <a:pt x="2503931" y="588898"/>
                </a:lnTo>
                <a:lnTo>
                  <a:pt x="2494678" y="634726"/>
                </a:lnTo>
                <a:lnTo>
                  <a:pt x="2469435" y="672147"/>
                </a:lnTo>
                <a:lnTo>
                  <a:pt x="2431976" y="697376"/>
                </a:lnTo>
                <a:lnTo>
                  <a:pt x="2386076" y="706627"/>
                </a:lnTo>
                <a:lnTo>
                  <a:pt x="0" y="706627"/>
                </a:lnTo>
                <a:lnTo>
                  <a:pt x="0" y="117728"/>
                </a:lnTo>
                <a:lnTo>
                  <a:pt x="9271" y="71901"/>
                </a:lnTo>
                <a:lnTo>
                  <a:pt x="34544" y="34480"/>
                </a:lnTo>
                <a:lnTo>
                  <a:pt x="72009" y="9251"/>
                </a:lnTo>
                <a:lnTo>
                  <a:pt x="117855" y="0"/>
                </a:lnTo>
                <a:close/>
              </a:path>
            </a:pathLst>
          </a:custGeom>
          <a:ln w="28574">
            <a:solidFill>
              <a:srgbClr val="00AFEF"/>
            </a:solidFill>
          </a:ln>
        </p:spPr>
        <p:txBody>
          <a:bodyPr lIns="0" tIns="0" rIns="0" bIns="0"/>
          <a:lstStyle/>
          <a:p>
            <a:pPr>
              <a:defRPr/>
            </a:pPr>
            <a:endParaRPr>
              <a:latin typeface="+mn-lt"/>
            </a:endParaRPr>
          </a:p>
        </p:txBody>
      </p:sp>
      <p:sp>
        <p:nvSpPr>
          <p:cNvPr id="8201" name="object 10"/>
          <p:cNvSpPr txBox="1">
            <a:spLocks noChangeArrowheads="1"/>
          </p:cNvSpPr>
          <p:nvPr/>
        </p:nvSpPr>
        <p:spPr bwMode="auto">
          <a:xfrm>
            <a:off x="5000625" y="4803775"/>
            <a:ext cx="2193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0825" indent="-238125">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2000">
                <a:latin typeface="Calibri" pitchFamily="34" charset="0"/>
                <a:cs typeface="Microsoft Sans Serif" pitchFamily="34" charset="0"/>
              </a:rPr>
              <a:t>Без посещения инспекции</a:t>
            </a:r>
          </a:p>
        </p:txBody>
      </p:sp>
      <p:sp>
        <p:nvSpPr>
          <p:cNvPr id="11" name="object 11"/>
          <p:cNvSpPr/>
          <p:nvPr/>
        </p:nvSpPr>
        <p:spPr>
          <a:xfrm>
            <a:off x="4498975" y="3744913"/>
            <a:ext cx="2517775" cy="744537"/>
          </a:xfrm>
          <a:custGeom>
            <a:avLst/>
            <a:gdLst/>
            <a:ahLst/>
            <a:cxnLst/>
            <a:rect l="l" t="t" r="r" b="b"/>
            <a:pathLst>
              <a:path w="2517775" h="744220">
                <a:moveTo>
                  <a:pt x="2393441" y="743966"/>
                </a:moveTo>
                <a:lnTo>
                  <a:pt x="0" y="743966"/>
                </a:lnTo>
                <a:lnTo>
                  <a:pt x="0" y="124079"/>
                </a:lnTo>
                <a:lnTo>
                  <a:pt x="9741" y="75759"/>
                </a:lnTo>
                <a:lnTo>
                  <a:pt x="36306" y="36322"/>
                </a:lnTo>
                <a:lnTo>
                  <a:pt x="75705" y="9743"/>
                </a:lnTo>
                <a:lnTo>
                  <a:pt x="123951" y="0"/>
                </a:lnTo>
                <a:lnTo>
                  <a:pt x="2517520" y="0"/>
                </a:lnTo>
                <a:lnTo>
                  <a:pt x="2517520" y="620014"/>
                </a:lnTo>
                <a:lnTo>
                  <a:pt x="2507759" y="668260"/>
                </a:lnTo>
                <a:lnTo>
                  <a:pt x="2481151" y="707659"/>
                </a:lnTo>
                <a:lnTo>
                  <a:pt x="2441707" y="734224"/>
                </a:lnTo>
                <a:lnTo>
                  <a:pt x="2393441" y="743966"/>
                </a:lnTo>
                <a:close/>
              </a:path>
            </a:pathLst>
          </a:custGeom>
          <a:ln w="28575">
            <a:solidFill>
              <a:srgbClr val="00AFEF"/>
            </a:solidFill>
          </a:ln>
        </p:spPr>
        <p:txBody>
          <a:bodyPr lIns="0" tIns="0" rIns="0" bIns="0"/>
          <a:lstStyle/>
          <a:p>
            <a:pPr>
              <a:defRPr/>
            </a:pPr>
            <a:endParaRPr>
              <a:latin typeface="+mn-lt"/>
            </a:endParaRPr>
          </a:p>
        </p:txBody>
      </p:sp>
      <p:sp>
        <p:nvSpPr>
          <p:cNvPr id="8203" name="object 12"/>
          <p:cNvSpPr txBox="1">
            <a:spLocks noChangeArrowheads="1"/>
          </p:cNvSpPr>
          <p:nvPr/>
        </p:nvSpPr>
        <p:spPr bwMode="auto">
          <a:xfrm>
            <a:off x="4841875" y="3790950"/>
            <a:ext cx="23526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30188" indent="-217488">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2000">
                <a:latin typeface="Calibri" pitchFamily="34" charset="0"/>
                <a:cs typeface="Microsoft Sans Serif" pitchFamily="34" charset="0"/>
              </a:rPr>
              <a:t>Без заполнения декларации</a:t>
            </a:r>
          </a:p>
        </p:txBody>
      </p:sp>
      <p:sp>
        <p:nvSpPr>
          <p:cNvPr id="8204" name="object 13"/>
          <p:cNvSpPr txBox="1">
            <a:spLocks noChangeArrowheads="1"/>
          </p:cNvSpPr>
          <p:nvPr/>
        </p:nvSpPr>
        <p:spPr bwMode="auto">
          <a:xfrm>
            <a:off x="650875" y="5576888"/>
            <a:ext cx="26447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6863" indent="-285750">
              <a:tabLst>
                <a:tab pos="298450" algn="l"/>
              </a:tabLst>
              <a:defRPr sz="2100">
                <a:solidFill>
                  <a:schemeClr val="tx1"/>
                </a:solidFill>
                <a:latin typeface="Arial" pitchFamily="34" charset="0"/>
              </a:defRPr>
            </a:lvl1pPr>
            <a:lvl2pPr>
              <a:tabLst>
                <a:tab pos="298450" algn="l"/>
              </a:tabLst>
              <a:defRPr sz="2100">
                <a:solidFill>
                  <a:schemeClr val="tx1"/>
                </a:solidFill>
                <a:latin typeface="Arial" pitchFamily="34" charset="0"/>
              </a:defRPr>
            </a:lvl2pPr>
            <a:lvl3pPr>
              <a:tabLst>
                <a:tab pos="298450" algn="l"/>
              </a:tabLst>
              <a:defRPr sz="2100">
                <a:solidFill>
                  <a:schemeClr val="tx1"/>
                </a:solidFill>
                <a:latin typeface="Arial" pitchFamily="34" charset="0"/>
              </a:defRPr>
            </a:lvl3pPr>
            <a:lvl4pPr>
              <a:tabLst>
                <a:tab pos="298450" algn="l"/>
              </a:tabLst>
              <a:defRPr sz="2100">
                <a:solidFill>
                  <a:schemeClr val="tx1"/>
                </a:solidFill>
                <a:latin typeface="Arial" pitchFamily="34" charset="0"/>
              </a:defRPr>
            </a:lvl4pPr>
            <a:lvl5pPr>
              <a:tabLst>
                <a:tab pos="298450" algn="l"/>
              </a:tabLst>
              <a:defRPr sz="2100">
                <a:solidFill>
                  <a:schemeClr val="tx1"/>
                </a:solidFill>
                <a:latin typeface="Arial" pitchFamily="34" charset="0"/>
              </a:defRPr>
            </a:lvl5pPr>
            <a:lvl6pPr marL="2543175" indent="-257175" defTabSz="1042988" eaLnBrk="0" fontAlgn="base" hangingPunct="0">
              <a:spcBef>
                <a:spcPct val="0"/>
              </a:spcBef>
              <a:spcAft>
                <a:spcPct val="0"/>
              </a:spcAft>
              <a:tabLst>
                <a:tab pos="298450" algn="l"/>
              </a:tabLst>
              <a:defRPr sz="2100">
                <a:solidFill>
                  <a:schemeClr val="tx1"/>
                </a:solidFill>
                <a:latin typeface="Arial" pitchFamily="34" charset="0"/>
              </a:defRPr>
            </a:lvl6pPr>
            <a:lvl7pPr marL="3000375" indent="-257175" defTabSz="1042988" eaLnBrk="0" fontAlgn="base" hangingPunct="0">
              <a:spcBef>
                <a:spcPct val="0"/>
              </a:spcBef>
              <a:spcAft>
                <a:spcPct val="0"/>
              </a:spcAft>
              <a:tabLst>
                <a:tab pos="298450" algn="l"/>
              </a:tabLst>
              <a:defRPr sz="2100">
                <a:solidFill>
                  <a:schemeClr val="tx1"/>
                </a:solidFill>
                <a:latin typeface="Arial" pitchFamily="34" charset="0"/>
              </a:defRPr>
            </a:lvl7pPr>
            <a:lvl8pPr marL="3457575" indent="-257175" defTabSz="1042988" eaLnBrk="0" fontAlgn="base" hangingPunct="0">
              <a:spcBef>
                <a:spcPct val="0"/>
              </a:spcBef>
              <a:spcAft>
                <a:spcPct val="0"/>
              </a:spcAft>
              <a:tabLst>
                <a:tab pos="298450" algn="l"/>
              </a:tabLst>
              <a:defRPr sz="2100">
                <a:solidFill>
                  <a:schemeClr val="tx1"/>
                </a:solidFill>
                <a:latin typeface="Arial" pitchFamily="34" charset="0"/>
              </a:defRPr>
            </a:lvl8pPr>
            <a:lvl9pPr marL="3914775" indent="-257175" defTabSz="1042988" eaLnBrk="0" fontAlgn="base" hangingPunct="0">
              <a:spcBef>
                <a:spcPct val="0"/>
              </a:spcBef>
              <a:spcAft>
                <a:spcPct val="0"/>
              </a:spcAft>
              <a:tabLst>
                <a:tab pos="298450" algn="l"/>
              </a:tabLst>
              <a:defRPr sz="2100">
                <a:solidFill>
                  <a:schemeClr val="tx1"/>
                </a:solidFill>
                <a:latin typeface="Arial" pitchFamily="34" charset="0"/>
              </a:defRPr>
            </a:lvl9pPr>
          </a:lstStyle>
          <a:p>
            <a:pPr algn="just">
              <a:spcBef>
                <a:spcPts val="100"/>
              </a:spcBef>
              <a:buFont typeface="Wingdings" pitchFamily="2" charset="2"/>
              <a:buChar char=""/>
            </a:pPr>
            <a:r>
              <a:rPr lang="ru-RU" altLang="ru-RU" sz="1200">
                <a:latin typeface="Calibri" pitchFamily="34" charset="0"/>
                <a:cs typeface="Microsoft Sans Serif" pitchFamily="34" charset="0"/>
              </a:rPr>
              <a:t>Справки выдают организации и 	ИП, оказавшие соответствующие 	услуги.</a:t>
            </a:r>
          </a:p>
        </p:txBody>
      </p:sp>
      <p:sp>
        <p:nvSpPr>
          <p:cNvPr id="14" name="object 14"/>
          <p:cNvSpPr txBox="1"/>
          <p:nvPr/>
        </p:nvSpPr>
        <p:spPr>
          <a:xfrm>
            <a:off x="650875" y="6216650"/>
            <a:ext cx="2641600" cy="936625"/>
          </a:xfrm>
          <a:prstGeom prst="rect">
            <a:avLst/>
          </a:prstGeom>
        </p:spPr>
        <p:txBody>
          <a:bodyPr lIns="0" tIns="12700" rIns="0" bIns="0">
            <a:spAutoFit/>
          </a:bodyPr>
          <a:lstStyle/>
          <a:p>
            <a:pPr marL="299085" indent="-286385">
              <a:spcBef>
                <a:spcPts val="100"/>
              </a:spcBef>
              <a:buFont typeface="Wingdings"/>
              <a:buChar char=""/>
              <a:tabLst>
                <a:tab pos="299085" algn="l"/>
              </a:tabLst>
              <a:defRPr/>
            </a:pPr>
            <a:r>
              <a:rPr lang="ru-RU" sz="1200" dirty="0">
                <a:latin typeface="+mn-lt"/>
                <a:cs typeface="Arial"/>
              </a:rPr>
              <a:t>Справки </a:t>
            </a:r>
            <a:r>
              <a:rPr lang="ru-RU" sz="1200" b="1" dirty="0">
                <a:latin typeface="+mn-lt"/>
                <a:cs typeface="Arial"/>
              </a:rPr>
              <a:t>заменяют все остальные документы</a:t>
            </a:r>
            <a:r>
              <a:rPr lang="ru-RU" sz="1200" dirty="0">
                <a:latin typeface="+mn-lt"/>
                <a:cs typeface="Arial"/>
              </a:rPr>
              <a:t> и подтверждают фактические расходы граждан после 01.01.2024 на оплату соответствующих услуг</a:t>
            </a:r>
            <a:endParaRPr sz="1200" dirty="0">
              <a:latin typeface="+mn-lt"/>
              <a:cs typeface="Arial"/>
            </a:endParaRPr>
          </a:p>
        </p:txBody>
      </p:sp>
      <p:pic>
        <p:nvPicPr>
          <p:cNvPr id="8206" name="object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5910263"/>
            <a:ext cx="12065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957388"/>
            <a:ext cx="6667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013" y="3206750"/>
            <a:ext cx="63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object 25"/>
          <p:cNvSpPr txBox="1">
            <a:spLocks noChangeArrowheads="1"/>
          </p:cNvSpPr>
          <p:nvPr/>
        </p:nvSpPr>
        <p:spPr bwMode="auto">
          <a:xfrm>
            <a:off x="7874000" y="149225"/>
            <a:ext cx="2406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p>
            <a:pPr algn="ctr">
              <a:spcBef>
                <a:spcPts val="100"/>
              </a:spcBef>
            </a:pPr>
            <a:r>
              <a:rPr lang="ru-RU" altLang="ru-RU" sz="1600" b="1">
                <a:solidFill>
                  <a:srgbClr val="001F5F"/>
                </a:solidFill>
                <a:latin typeface="Calibri" pitchFamily="34" charset="0"/>
                <a:cs typeface="Arial" pitchFamily="34" charset="0"/>
              </a:rPr>
              <a:t>Порядок электронного</a:t>
            </a:r>
            <a:endParaRPr lang="ru-RU" altLang="ru-RU" sz="1600">
              <a:latin typeface="Calibri" pitchFamily="34" charset="0"/>
              <a:cs typeface="Arial" pitchFamily="34" charset="0"/>
            </a:endParaRPr>
          </a:p>
          <a:p>
            <a:pPr algn="ctr"/>
            <a:r>
              <a:rPr lang="ru-RU" altLang="ru-RU" sz="1600" b="1">
                <a:solidFill>
                  <a:srgbClr val="001F5F"/>
                </a:solidFill>
                <a:latin typeface="Calibri" pitchFamily="34" charset="0"/>
                <a:cs typeface="Arial" pitchFamily="34" charset="0"/>
              </a:rPr>
              <a:t>взаимодействия</a:t>
            </a:r>
            <a:endParaRPr lang="ru-RU" altLang="ru-RU" sz="1600">
              <a:latin typeface="Calibri" pitchFamily="34" charset="0"/>
              <a:cs typeface="Arial" pitchFamily="34" charset="0"/>
            </a:endParaRPr>
          </a:p>
        </p:txBody>
      </p:sp>
      <p:sp>
        <p:nvSpPr>
          <p:cNvPr id="8210" name="object 26"/>
          <p:cNvSpPr txBox="1">
            <a:spLocks noChangeArrowheads="1"/>
          </p:cNvSpPr>
          <p:nvPr/>
        </p:nvSpPr>
        <p:spPr bwMode="auto">
          <a:xfrm>
            <a:off x="8559800" y="2701925"/>
            <a:ext cx="19526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100" b="1">
                <a:latin typeface="Calibri" pitchFamily="34" charset="0"/>
                <a:cs typeface="Arial" pitchFamily="34" charset="0"/>
              </a:rPr>
              <a:t>Налоговый орган</a:t>
            </a:r>
            <a:endParaRPr lang="ru-RU" altLang="ru-RU" sz="1100">
              <a:latin typeface="Calibri" pitchFamily="34" charset="0"/>
              <a:cs typeface="Arial" pitchFamily="34" charset="0"/>
            </a:endParaRPr>
          </a:p>
          <a:p>
            <a:pPr>
              <a:buFontTx/>
              <a:buChar char="-"/>
            </a:pPr>
            <a:r>
              <a:rPr lang="ru-RU" altLang="ru-RU" sz="1100">
                <a:latin typeface="Calibri" pitchFamily="34" charset="0"/>
                <a:cs typeface="Microsoft Sans Serif" pitchFamily="34" charset="0"/>
              </a:rPr>
              <a:t>информирует поставщика услуг о приеме сведений;</a:t>
            </a:r>
          </a:p>
          <a:p>
            <a:pPr>
              <a:buFontTx/>
              <a:buChar char="-"/>
            </a:pPr>
            <a:r>
              <a:rPr lang="ru-RU" altLang="ru-RU" sz="1100">
                <a:latin typeface="Calibri" pitchFamily="34" charset="0"/>
                <a:cs typeface="Microsoft Sans Serif" pitchFamily="34" charset="0"/>
              </a:rPr>
              <a:t>информирует налогоплательщика о поступлении сведений;</a:t>
            </a:r>
          </a:p>
          <a:p>
            <a:pPr>
              <a:buFontTx/>
              <a:buChar char="-"/>
            </a:pPr>
            <a:r>
              <a:rPr lang="ru-RU" altLang="ru-RU" sz="1100">
                <a:latin typeface="Calibri" pitchFamily="34" charset="0"/>
                <a:cs typeface="Microsoft Sans Serif" pitchFamily="34" charset="0"/>
              </a:rPr>
              <a:t>проводит предварительный контроль;</a:t>
            </a:r>
          </a:p>
          <a:p>
            <a:pPr>
              <a:buFontTx/>
              <a:buChar char="-"/>
            </a:pPr>
            <a:r>
              <a:rPr lang="ru-RU" altLang="ru-RU" sz="1100">
                <a:latin typeface="Calibri" pitchFamily="34" charset="0"/>
                <a:cs typeface="Microsoft Sans Serif" pitchFamily="34" charset="0"/>
              </a:rPr>
              <a:t>формирует предзаполненное заявление в ЛК ФЛ или сообщение о невозможности предоставления вычета</a:t>
            </a:r>
          </a:p>
        </p:txBody>
      </p:sp>
      <p:sp>
        <p:nvSpPr>
          <p:cNvPr id="8211" name="object 27"/>
          <p:cNvSpPr txBox="1">
            <a:spLocks noChangeArrowheads="1"/>
          </p:cNvSpPr>
          <p:nvPr/>
        </p:nvSpPr>
        <p:spPr bwMode="auto">
          <a:xfrm>
            <a:off x="8559800" y="2038350"/>
            <a:ext cx="1720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100" b="1">
                <a:latin typeface="Calibri" pitchFamily="34" charset="0"/>
                <a:cs typeface="Arial" pitchFamily="34" charset="0"/>
              </a:rPr>
              <a:t>Поставщик </a:t>
            </a:r>
            <a:r>
              <a:rPr lang="ru-RU" altLang="ru-RU" sz="1100">
                <a:latin typeface="Calibri" pitchFamily="34" charset="0"/>
                <a:cs typeface="Microsoft Sans Serif" pitchFamily="34" charset="0"/>
              </a:rPr>
              <a:t>сведений передает сведения о расходах в налоговый орган</a:t>
            </a:r>
          </a:p>
        </p:txBody>
      </p:sp>
      <p:pic>
        <p:nvPicPr>
          <p:cNvPr id="8212"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688" y="4357688"/>
            <a:ext cx="501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3" name="object 29"/>
          <p:cNvGrpSpPr>
            <a:grpSpLocks/>
          </p:cNvGrpSpPr>
          <p:nvPr/>
        </p:nvGrpSpPr>
        <p:grpSpPr bwMode="auto">
          <a:xfrm>
            <a:off x="7280275" y="4881563"/>
            <a:ext cx="1219200" cy="2149475"/>
            <a:chOff x="7415910" y="4870196"/>
            <a:chExt cx="1219962" cy="2150516"/>
          </a:xfrm>
        </p:grpSpPr>
        <p:pic>
          <p:nvPicPr>
            <p:cNvPr id="8248"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910" y="5464200"/>
              <a:ext cx="682409" cy="69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bject 31"/>
            <p:cNvSpPr/>
            <p:nvPr/>
          </p:nvSpPr>
          <p:spPr>
            <a:xfrm>
              <a:off x="8141851" y="6480701"/>
              <a:ext cx="494021" cy="540011"/>
            </a:xfrm>
            <a:custGeom>
              <a:avLst/>
              <a:gdLst/>
              <a:ahLst/>
              <a:cxnLst/>
              <a:rect l="l" t="t" r="r" b="b"/>
              <a:pathLst>
                <a:path w="492759" h="540384">
                  <a:moveTo>
                    <a:pt x="487806" y="0"/>
                  </a:moveTo>
                  <a:lnTo>
                    <a:pt x="477239" y="46024"/>
                  </a:lnTo>
                  <a:lnTo>
                    <a:pt x="461254" y="90183"/>
                  </a:lnTo>
                  <a:lnTo>
                    <a:pt x="440152" y="132183"/>
                  </a:lnTo>
                  <a:lnTo>
                    <a:pt x="414233" y="171732"/>
                  </a:lnTo>
                  <a:lnTo>
                    <a:pt x="383799" y="208537"/>
                  </a:lnTo>
                  <a:lnTo>
                    <a:pt x="349149" y="242304"/>
                  </a:lnTo>
                  <a:lnTo>
                    <a:pt x="310584" y="272740"/>
                  </a:lnTo>
                  <a:lnTo>
                    <a:pt x="268405" y="299553"/>
                  </a:lnTo>
                  <a:lnTo>
                    <a:pt x="222913" y="322449"/>
                  </a:lnTo>
                  <a:lnTo>
                    <a:pt x="174408" y="341136"/>
                  </a:lnTo>
                  <a:lnTo>
                    <a:pt x="123190" y="355320"/>
                  </a:lnTo>
                  <a:lnTo>
                    <a:pt x="123190" y="293712"/>
                  </a:lnTo>
                  <a:lnTo>
                    <a:pt x="0" y="430618"/>
                  </a:lnTo>
                  <a:lnTo>
                    <a:pt x="123190" y="540169"/>
                  </a:lnTo>
                  <a:lnTo>
                    <a:pt x="123190" y="478561"/>
                  </a:lnTo>
                  <a:lnTo>
                    <a:pt x="174000" y="464526"/>
                  </a:lnTo>
                  <a:lnTo>
                    <a:pt x="221937" y="446166"/>
                  </a:lnTo>
                  <a:lnTo>
                    <a:pt x="266766" y="423787"/>
                  </a:lnTo>
                  <a:lnTo>
                    <a:pt x="308253" y="397696"/>
                  </a:lnTo>
                  <a:lnTo>
                    <a:pt x="346164" y="368199"/>
                  </a:lnTo>
                  <a:lnTo>
                    <a:pt x="380265" y="335602"/>
                  </a:lnTo>
                  <a:lnTo>
                    <a:pt x="410321" y="300212"/>
                  </a:lnTo>
                  <a:lnTo>
                    <a:pt x="436098" y="262334"/>
                  </a:lnTo>
                  <a:lnTo>
                    <a:pt x="457363" y="222276"/>
                  </a:lnTo>
                  <a:lnTo>
                    <a:pt x="473882" y="180344"/>
                  </a:lnTo>
                  <a:lnTo>
                    <a:pt x="485419" y="136844"/>
                  </a:lnTo>
                  <a:lnTo>
                    <a:pt x="491742" y="92082"/>
                  </a:lnTo>
                  <a:lnTo>
                    <a:pt x="492616" y="46365"/>
                  </a:lnTo>
                  <a:lnTo>
                    <a:pt x="487806" y="0"/>
                  </a:lnTo>
                  <a:close/>
                </a:path>
              </a:pathLst>
            </a:custGeom>
            <a:solidFill>
              <a:srgbClr val="92D050"/>
            </a:solidFill>
          </p:spPr>
          <p:txBody>
            <a:bodyPr lIns="0" tIns="0" rIns="0" bIns="0"/>
            <a:lstStyle/>
            <a:p>
              <a:pPr>
                <a:defRPr/>
              </a:pPr>
              <a:endParaRPr>
                <a:latin typeface="+mn-lt"/>
              </a:endParaRPr>
            </a:p>
          </p:txBody>
        </p:sp>
        <p:sp>
          <p:nvSpPr>
            <p:cNvPr id="32" name="object 32"/>
            <p:cNvSpPr/>
            <p:nvPr/>
          </p:nvSpPr>
          <p:spPr>
            <a:xfrm>
              <a:off x="8141851" y="5988337"/>
              <a:ext cx="494021" cy="554305"/>
            </a:xfrm>
            <a:custGeom>
              <a:avLst/>
              <a:gdLst/>
              <a:ahLst/>
              <a:cxnLst/>
              <a:rect l="l" t="t" r="r" b="b"/>
              <a:pathLst>
                <a:path w="493395" h="554354">
                  <a:moveTo>
                    <a:pt x="0" y="0"/>
                  </a:moveTo>
                  <a:lnTo>
                    <a:pt x="0" y="123316"/>
                  </a:lnTo>
                  <a:lnTo>
                    <a:pt x="50386" y="125539"/>
                  </a:lnTo>
                  <a:lnTo>
                    <a:pt x="99318" y="132063"/>
                  </a:lnTo>
                  <a:lnTo>
                    <a:pt x="146549" y="142672"/>
                  </a:lnTo>
                  <a:lnTo>
                    <a:pt x="191831" y="157149"/>
                  </a:lnTo>
                  <a:lnTo>
                    <a:pt x="234915" y="175279"/>
                  </a:lnTo>
                  <a:lnTo>
                    <a:pt x="275554" y="196845"/>
                  </a:lnTo>
                  <a:lnTo>
                    <a:pt x="313499" y="221631"/>
                  </a:lnTo>
                  <a:lnTo>
                    <a:pt x="348503" y="249420"/>
                  </a:lnTo>
                  <a:lnTo>
                    <a:pt x="380318" y="279996"/>
                  </a:lnTo>
                  <a:lnTo>
                    <a:pt x="408695" y="313142"/>
                  </a:lnTo>
                  <a:lnTo>
                    <a:pt x="433387" y="348644"/>
                  </a:lnTo>
                  <a:lnTo>
                    <a:pt x="454146" y="386283"/>
                  </a:lnTo>
                  <a:lnTo>
                    <a:pt x="470723" y="425845"/>
                  </a:lnTo>
                  <a:lnTo>
                    <a:pt x="482871" y="467112"/>
                  </a:lnTo>
                  <a:lnTo>
                    <a:pt x="490341" y="509868"/>
                  </a:lnTo>
                  <a:lnTo>
                    <a:pt x="492887" y="553897"/>
                  </a:lnTo>
                  <a:lnTo>
                    <a:pt x="492887" y="430656"/>
                  </a:lnTo>
                  <a:lnTo>
                    <a:pt x="490341" y="386620"/>
                  </a:lnTo>
                  <a:lnTo>
                    <a:pt x="482871" y="343857"/>
                  </a:lnTo>
                  <a:lnTo>
                    <a:pt x="470723" y="302583"/>
                  </a:lnTo>
                  <a:lnTo>
                    <a:pt x="454146" y="263015"/>
                  </a:lnTo>
                  <a:lnTo>
                    <a:pt x="433387" y="225368"/>
                  </a:lnTo>
                  <a:lnTo>
                    <a:pt x="408695" y="189861"/>
                  </a:lnTo>
                  <a:lnTo>
                    <a:pt x="380318" y="156708"/>
                  </a:lnTo>
                  <a:lnTo>
                    <a:pt x="348503" y="126126"/>
                  </a:lnTo>
                  <a:lnTo>
                    <a:pt x="313499" y="98332"/>
                  </a:lnTo>
                  <a:lnTo>
                    <a:pt x="275554" y="73542"/>
                  </a:lnTo>
                  <a:lnTo>
                    <a:pt x="234915" y="51972"/>
                  </a:lnTo>
                  <a:lnTo>
                    <a:pt x="191831" y="33839"/>
                  </a:lnTo>
                  <a:lnTo>
                    <a:pt x="146549" y="19359"/>
                  </a:lnTo>
                  <a:lnTo>
                    <a:pt x="99318" y="8748"/>
                  </a:lnTo>
                  <a:lnTo>
                    <a:pt x="50386" y="2223"/>
                  </a:lnTo>
                  <a:lnTo>
                    <a:pt x="0" y="0"/>
                  </a:lnTo>
                  <a:close/>
                </a:path>
              </a:pathLst>
            </a:custGeom>
            <a:solidFill>
              <a:srgbClr val="75A740"/>
            </a:solidFill>
          </p:spPr>
          <p:txBody>
            <a:bodyPr lIns="0" tIns="0" rIns="0" bIns="0"/>
            <a:lstStyle/>
            <a:p>
              <a:pPr>
                <a:defRPr/>
              </a:pPr>
              <a:endParaRPr>
                <a:latin typeface="+mn-lt"/>
              </a:endParaRPr>
            </a:p>
          </p:txBody>
        </p:sp>
        <p:sp>
          <p:nvSpPr>
            <p:cNvPr id="33" name="object 33"/>
            <p:cNvSpPr/>
            <p:nvPr/>
          </p:nvSpPr>
          <p:spPr>
            <a:xfrm>
              <a:off x="8141851" y="5988337"/>
              <a:ext cx="494021" cy="1032375"/>
            </a:xfrm>
            <a:custGeom>
              <a:avLst/>
              <a:gdLst/>
              <a:ahLst/>
              <a:cxnLst/>
              <a:rect l="l" t="t" r="r" b="b"/>
              <a:pathLst>
                <a:path w="493395" h="1032509">
                  <a:moveTo>
                    <a:pt x="492887" y="553897"/>
                  </a:moveTo>
                  <a:lnTo>
                    <a:pt x="490341" y="509868"/>
                  </a:lnTo>
                  <a:lnTo>
                    <a:pt x="482871" y="467112"/>
                  </a:lnTo>
                  <a:lnTo>
                    <a:pt x="470723" y="425845"/>
                  </a:lnTo>
                  <a:lnTo>
                    <a:pt x="454146" y="386283"/>
                  </a:lnTo>
                  <a:lnTo>
                    <a:pt x="433387" y="348644"/>
                  </a:lnTo>
                  <a:lnTo>
                    <a:pt x="408695" y="313142"/>
                  </a:lnTo>
                  <a:lnTo>
                    <a:pt x="380318" y="279996"/>
                  </a:lnTo>
                  <a:lnTo>
                    <a:pt x="348503" y="249420"/>
                  </a:lnTo>
                  <a:lnTo>
                    <a:pt x="313499" y="221631"/>
                  </a:lnTo>
                  <a:lnTo>
                    <a:pt x="275554" y="196845"/>
                  </a:lnTo>
                  <a:lnTo>
                    <a:pt x="234915" y="175279"/>
                  </a:lnTo>
                  <a:lnTo>
                    <a:pt x="191831" y="157149"/>
                  </a:lnTo>
                  <a:lnTo>
                    <a:pt x="146549" y="142672"/>
                  </a:lnTo>
                  <a:lnTo>
                    <a:pt x="99318" y="132063"/>
                  </a:lnTo>
                  <a:lnTo>
                    <a:pt x="50386" y="125539"/>
                  </a:lnTo>
                  <a:lnTo>
                    <a:pt x="0" y="123316"/>
                  </a:lnTo>
                  <a:lnTo>
                    <a:pt x="0" y="0"/>
                  </a:lnTo>
                  <a:lnTo>
                    <a:pt x="50386" y="2223"/>
                  </a:lnTo>
                  <a:lnTo>
                    <a:pt x="99318" y="8748"/>
                  </a:lnTo>
                  <a:lnTo>
                    <a:pt x="146549" y="19359"/>
                  </a:lnTo>
                  <a:lnTo>
                    <a:pt x="191831" y="33839"/>
                  </a:lnTo>
                  <a:lnTo>
                    <a:pt x="234915" y="51972"/>
                  </a:lnTo>
                  <a:lnTo>
                    <a:pt x="275554" y="73542"/>
                  </a:lnTo>
                  <a:lnTo>
                    <a:pt x="313499" y="98332"/>
                  </a:lnTo>
                  <a:lnTo>
                    <a:pt x="348503" y="126126"/>
                  </a:lnTo>
                  <a:lnTo>
                    <a:pt x="380318" y="156708"/>
                  </a:lnTo>
                  <a:lnTo>
                    <a:pt x="408695" y="189861"/>
                  </a:lnTo>
                  <a:lnTo>
                    <a:pt x="433387" y="225368"/>
                  </a:lnTo>
                  <a:lnTo>
                    <a:pt x="454146" y="263015"/>
                  </a:lnTo>
                  <a:lnTo>
                    <a:pt x="470723" y="302583"/>
                  </a:lnTo>
                  <a:lnTo>
                    <a:pt x="482871" y="343857"/>
                  </a:lnTo>
                  <a:lnTo>
                    <a:pt x="490341" y="386620"/>
                  </a:lnTo>
                  <a:lnTo>
                    <a:pt x="492887" y="430656"/>
                  </a:lnTo>
                  <a:lnTo>
                    <a:pt x="492887" y="553897"/>
                  </a:lnTo>
                  <a:lnTo>
                    <a:pt x="490227" y="598724"/>
                  </a:lnTo>
                  <a:lnTo>
                    <a:pt x="482407" y="642402"/>
                  </a:lnTo>
                  <a:lnTo>
                    <a:pt x="469661" y="684664"/>
                  </a:lnTo>
                  <a:lnTo>
                    <a:pt x="452225" y="725244"/>
                  </a:lnTo>
                  <a:lnTo>
                    <a:pt x="430336" y="763876"/>
                  </a:lnTo>
                  <a:lnTo>
                    <a:pt x="404229" y="800294"/>
                  </a:lnTo>
                  <a:lnTo>
                    <a:pt x="374140" y="834231"/>
                  </a:lnTo>
                  <a:lnTo>
                    <a:pt x="340304" y="865420"/>
                  </a:lnTo>
                  <a:lnTo>
                    <a:pt x="302959" y="893596"/>
                  </a:lnTo>
                  <a:lnTo>
                    <a:pt x="262338" y="918492"/>
                  </a:lnTo>
                  <a:lnTo>
                    <a:pt x="218680" y="939842"/>
                  </a:lnTo>
                  <a:lnTo>
                    <a:pt x="172218" y="957380"/>
                  </a:lnTo>
                  <a:lnTo>
                    <a:pt x="123190" y="970838"/>
                  </a:lnTo>
                  <a:lnTo>
                    <a:pt x="123190" y="1032446"/>
                  </a:lnTo>
                  <a:lnTo>
                    <a:pt x="0" y="922896"/>
                  </a:lnTo>
                  <a:lnTo>
                    <a:pt x="123190" y="785990"/>
                  </a:lnTo>
                  <a:lnTo>
                    <a:pt x="123190" y="847597"/>
                  </a:lnTo>
                  <a:lnTo>
                    <a:pt x="174408" y="833413"/>
                  </a:lnTo>
                  <a:lnTo>
                    <a:pt x="222913" y="814727"/>
                  </a:lnTo>
                  <a:lnTo>
                    <a:pt x="268405" y="791830"/>
                  </a:lnTo>
                  <a:lnTo>
                    <a:pt x="310584" y="765017"/>
                  </a:lnTo>
                  <a:lnTo>
                    <a:pt x="349149" y="734581"/>
                  </a:lnTo>
                  <a:lnTo>
                    <a:pt x="383799" y="700814"/>
                  </a:lnTo>
                  <a:lnTo>
                    <a:pt x="414233" y="664010"/>
                  </a:lnTo>
                  <a:lnTo>
                    <a:pt x="440152" y="624461"/>
                  </a:lnTo>
                  <a:lnTo>
                    <a:pt x="461254" y="582460"/>
                  </a:lnTo>
                  <a:lnTo>
                    <a:pt x="477239" y="538301"/>
                  </a:lnTo>
                  <a:lnTo>
                    <a:pt x="487806" y="492277"/>
                  </a:lnTo>
                </a:path>
              </a:pathLst>
            </a:custGeom>
            <a:ln w="12700">
              <a:solidFill>
                <a:srgbClr val="B13838"/>
              </a:solidFill>
            </a:ln>
          </p:spPr>
          <p:txBody>
            <a:bodyPr lIns="0" tIns="0" rIns="0" bIns="0"/>
            <a:lstStyle/>
            <a:p>
              <a:pPr>
                <a:defRPr/>
              </a:pPr>
              <a:endParaRPr>
                <a:latin typeface="+mn-lt"/>
              </a:endParaRPr>
            </a:p>
          </p:txBody>
        </p:sp>
        <p:sp>
          <p:nvSpPr>
            <p:cNvPr id="34" name="object 34"/>
            <p:cNvSpPr/>
            <p:nvPr/>
          </p:nvSpPr>
          <p:spPr>
            <a:xfrm>
              <a:off x="8098962" y="5308558"/>
              <a:ext cx="503553" cy="489187"/>
            </a:xfrm>
            <a:custGeom>
              <a:avLst/>
              <a:gdLst/>
              <a:ahLst/>
              <a:cxnLst/>
              <a:rect l="l" t="t" r="r" b="b"/>
              <a:pathLst>
                <a:path w="504825" h="489585">
                  <a:moveTo>
                    <a:pt x="497586" y="0"/>
                  </a:moveTo>
                  <a:lnTo>
                    <a:pt x="484270" y="42768"/>
                  </a:lnTo>
                  <a:lnTo>
                    <a:pt x="464622" y="83537"/>
                  </a:lnTo>
                  <a:lnTo>
                    <a:pt x="439033" y="121993"/>
                  </a:lnTo>
                  <a:lnTo>
                    <a:pt x="407891" y="157821"/>
                  </a:lnTo>
                  <a:lnTo>
                    <a:pt x="371586" y="190706"/>
                  </a:lnTo>
                  <a:lnTo>
                    <a:pt x="330506" y="220333"/>
                  </a:lnTo>
                  <a:lnTo>
                    <a:pt x="285042" y="246389"/>
                  </a:lnTo>
                  <a:lnTo>
                    <a:pt x="235583" y="268557"/>
                  </a:lnTo>
                  <a:lnTo>
                    <a:pt x="182519" y="286523"/>
                  </a:lnTo>
                  <a:lnTo>
                    <a:pt x="126238" y="299974"/>
                  </a:lnTo>
                  <a:lnTo>
                    <a:pt x="126238" y="236855"/>
                  </a:lnTo>
                  <a:lnTo>
                    <a:pt x="0" y="374904"/>
                  </a:lnTo>
                  <a:lnTo>
                    <a:pt x="126238" y="489204"/>
                  </a:lnTo>
                  <a:lnTo>
                    <a:pt x="126238" y="426085"/>
                  </a:lnTo>
                  <a:lnTo>
                    <a:pt x="179233" y="413617"/>
                  </a:lnTo>
                  <a:lnTo>
                    <a:pt x="229144" y="397250"/>
                  </a:lnTo>
                  <a:lnTo>
                    <a:pt x="275723" y="377268"/>
                  </a:lnTo>
                  <a:lnTo>
                    <a:pt x="318723" y="353954"/>
                  </a:lnTo>
                  <a:lnTo>
                    <a:pt x="357897" y="327591"/>
                  </a:lnTo>
                  <a:lnTo>
                    <a:pt x="393000" y="298465"/>
                  </a:lnTo>
                  <a:lnTo>
                    <a:pt x="423783" y="266858"/>
                  </a:lnTo>
                  <a:lnTo>
                    <a:pt x="449999" y="233055"/>
                  </a:lnTo>
                  <a:lnTo>
                    <a:pt x="471403" y="197339"/>
                  </a:lnTo>
                  <a:lnTo>
                    <a:pt x="487747" y="159994"/>
                  </a:lnTo>
                  <a:lnTo>
                    <a:pt x="498784" y="121303"/>
                  </a:lnTo>
                  <a:lnTo>
                    <a:pt x="504267" y="81552"/>
                  </a:lnTo>
                  <a:lnTo>
                    <a:pt x="503950" y="41022"/>
                  </a:lnTo>
                  <a:lnTo>
                    <a:pt x="497586" y="0"/>
                  </a:lnTo>
                  <a:close/>
                </a:path>
              </a:pathLst>
            </a:custGeom>
            <a:solidFill>
              <a:srgbClr val="FFFF00"/>
            </a:solidFill>
          </p:spPr>
          <p:txBody>
            <a:bodyPr lIns="0" tIns="0" rIns="0" bIns="0"/>
            <a:lstStyle/>
            <a:p>
              <a:pPr>
                <a:defRPr/>
              </a:pPr>
              <a:endParaRPr>
                <a:latin typeface="+mn-lt"/>
              </a:endParaRPr>
            </a:p>
          </p:txBody>
        </p:sp>
        <p:sp>
          <p:nvSpPr>
            <p:cNvPr id="35" name="object 35"/>
            <p:cNvSpPr/>
            <p:nvPr/>
          </p:nvSpPr>
          <p:spPr>
            <a:xfrm>
              <a:off x="8098962" y="4870196"/>
              <a:ext cx="503553" cy="501893"/>
            </a:xfrm>
            <a:custGeom>
              <a:avLst/>
              <a:gdLst/>
              <a:ahLst/>
              <a:cxnLst/>
              <a:rect l="l" t="t" r="r" b="b"/>
              <a:pathLst>
                <a:path w="504825" h="501650">
                  <a:moveTo>
                    <a:pt x="0" y="0"/>
                  </a:moveTo>
                  <a:lnTo>
                    <a:pt x="0" y="126238"/>
                  </a:lnTo>
                  <a:lnTo>
                    <a:pt x="54998" y="128438"/>
                  </a:lnTo>
                  <a:lnTo>
                    <a:pt x="108284" y="134887"/>
                  </a:lnTo>
                  <a:lnTo>
                    <a:pt x="159547" y="145355"/>
                  </a:lnTo>
                  <a:lnTo>
                    <a:pt x="208480" y="159613"/>
                  </a:lnTo>
                  <a:lnTo>
                    <a:pt x="254776" y="177433"/>
                  </a:lnTo>
                  <a:lnTo>
                    <a:pt x="298124" y="198585"/>
                  </a:lnTo>
                  <a:lnTo>
                    <a:pt x="338219" y="222841"/>
                  </a:lnTo>
                  <a:lnTo>
                    <a:pt x="374750" y="249971"/>
                  </a:lnTo>
                  <a:lnTo>
                    <a:pt x="407410" y="279747"/>
                  </a:lnTo>
                  <a:lnTo>
                    <a:pt x="435892" y="311940"/>
                  </a:lnTo>
                  <a:lnTo>
                    <a:pt x="459886" y="346320"/>
                  </a:lnTo>
                  <a:lnTo>
                    <a:pt x="479084" y="382660"/>
                  </a:lnTo>
                  <a:lnTo>
                    <a:pt x="493179" y="420729"/>
                  </a:lnTo>
                  <a:lnTo>
                    <a:pt x="501862" y="460299"/>
                  </a:lnTo>
                  <a:lnTo>
                    <a:pt x="504825" y="501142"/>
                  </a:lnTo>
                  <a:lnTo>
                    <a:pt x="504825" y="374904"/>
                  </a:lnTo>
                  <a:lnTo>
                    <a:pt x="501862" y="334061"/>
                  </a:lnTo>
                  <a:lnTo>
                    <a:pt x="493179" y="294491"/>
                  </a:lnTo>
                  <a:lnTo>
                    <a:pt x="479084" y="256422"/>
                  </a:lnTo>
                  <a:lnTo>
                    <a:pt x="459886" y="220082"/>
                  </a:lnTo>
                  <a:lnTo>
                    <a:pt x="435892" y="185702"/>
                  </a:lnTo>
                  <a:lnTo>
                    <a:pt x="407410" y="153509"/>
                  </a:lnTo>
                  <a:lnTo>
                    <a:pt x="374750" y="123733"/>
                  </a:lnTo>
                  <a:lnTo>
                    <a:pt x="338219" y="96603"/>
                  </a:lnTo>
                  <a:lnTo>
                    <a:pt x="298124" y="72347"/>
                  </a:lnTo>
                  <a:lnTo>
                    <a:pt x="254776" y="51195"/>
                  </a:lnTo>
                  <a:lnTo>
                    <a:pt x="208480" y="33375"/>
                  </a:lnTo>
                  <a:lnTo>
                    <a:pt x="159547" y="19117"/>
                  </a:lnTo>
                  <a:lnTo>
                    <a:pt x="108284" y="8649"/>
                  </a:lnTo>
                  <a:lnTo>
                    <a:pt x="54998" y="2200"/>
                  </a:lnTo>
                  <a:lnTo>
                    <a:pt x="0" y="0"/>
                  </a:lnTo>
                  <a:close/>
                </a:path>
              </a:pathLst>
            </a:custGeom>
            <a:solidFill>
              <a:srgbClr val="CDCD00"/>
            </a:solidFill>
          </p:spPr>
          <p:txBody>
            <a:bodyPr lIns="0" tIns="0" rIns="0" bIns="0"/>
            <a:lstStyle/>
            <a:p>
              <a:pPr>
                <a:defRPr/>
              </a:pPr>
              <a:endParaRPr>
                <a:latin typeface="+mn-lt"/>
              </a:endParaRPr>
            </a:p>
          </p:txBody>
        </p:sp>
        <p:sp>
          <p:nvSpPr>
            <p:cNvPr id="36" name="object 36"/>
            <p:cNvSpPr/>
            <p:nvPr/>
          </p:nvSpPr>
          <p:spPr>
            <a:xfrm>
              <a:off x="8125967" y="4870196"/>
              <a:ext cx="505141" cy="927549"/>
            </a:xfrm>
            <a:custGeom>
              <a:avLst/>
              <a:gdLst/>
              <a:ahLst/>
              <a:cxnLst/>
              <a:rect l="l" t="t" r="r" b="b"/>
              <a:pathLst>
                <a:path w="504825" h="927735">
                  <a:moveTo>
                    <a:pt x="504825" y="501142"/>
                  </a:moveTo>
                  <a:lnTo>
                    <a:pt x="501862" y="460299"/>
                  </a:lnTo>
                  <a:lnTo>
                    <a:pt x="493179" y="420729"/>
                  </a:lnTo>
                  <a:lnTo>
                    <a:pt x="479084" y="382660"/>
                  </a:lnTo>
                  <a:lnTo>
                    <a:pt x="459886" y="346320"/>
                  </a:lnTo>
                  <a:lnTo>
                    <a:pt x="435892" y="311940"/>
                  </a:lnTo>
                  <a:lnTo>
                    <a:pt x="407410" y="279747"/>
                  </a:lnTo>
                  <a:lnTo>
                    <a:pt x="374750" y="249971"/>
                  </a:lnTo>
                  <a:lnTo>
                    <a:pt x="338219" y="222841"/>
                  </a:lnTo>
                  <a:lnTo>
                    <a:pt x="298124" y="198585"/>
                  </a:lnTo>
                  <a:lnTo>
                    <a:pt x="254776" y="177433"/>
                  </a:lnTo>
                  <a:lnTo>
                    <a:pt x="208480" y="159613"/>
                  </a:lnTo>
                  <a:lnTo>
                    <a:pt x="159547" y="145355"/>
                  </a:lnTo>
                  <a:lnTo>
                    <a:pt x="108284" y="134887"/>
                  </a:lnTo>
                  <a:lnTo>
                    <a:pt x="54998" y="128438"/>
                  </a:lnTo>
                  <a:lnTo>
                    <a:pt x="0" y="126238"/>
                  </a:lnTo>
                  <a:lnTo>
                    <a:pt x="0" y="0"/>
                  </a:lnTo>
                  <a:lnTo>
                    <a:pt x="54998" y="2200"/>
                  </a:lnTo>
                  <a:lnTo>
                    <a:pt x="108284" y="8649"/>
                  </a:lnTo>
                  <a:lnTo>
                    <a:pt x="159547" y="19117"/>
                  </a:lnTo>
                  <a:lnTo>
                    <a:pt x="208480" y="33375"/>
                  </a:lnTo>
                  <a:lnTo>
                    <a:pt x="254776" y="51195"/>
                  </a:lnTo>
                  <a:lnTo>
                    <a:pt x="298124" y="72347"/>
                  </a:lnTo>
                  <a:lnTo>
                    <a:pt x="338219" y="96603"/>
                  </a:lnTo>
                  <a:lnTo>
                    <a:pt x="374750" y="123733"/>
                  </a:lnTo>
                  <a:lnTo>
                    <a:pt x="407410" y="153509"/>
                  </a:lnTo>
                  <a:lnTo>
                    <a:pt x="435892" y="185702"/>
                  </a:lnTo>
                  <a:lnTo>
                    <a:pt x="459886" y="220082"/>
                  </a:lnTo>
                  <a:lnTo>
                    <a:pt x="479084" y="256422"/>
                  </a:lnTo>
                  <a:lnTo>
                    <a:pt x="493179" y="294491"/>
                  </a:lnTo>
                  <a:lnTo>
                    <a:pt x="501862" y="334061"/>
                  </a:lnTo>
                  <a:lnTo>
                    <a:pt x="504825" y="374904"/>
                  </a:lnTo>
                  <a:lnTo>
                    <a:pt x="504825" y="501142"/>
                  </a:lnTo>
                  <a:lnTo>
                    <a:pt x="501632" y="543378"/>
                  </a:lnTo>
                  <a:lnTo>
                    <a:pt x="492259" y="584419"/>
                  </a:lnTo>
                  <a:lnTo>
                    <a:pt x="477013" y="623970"/>
                  </a:lnTo>
                  <a:lnTo>
                    <a:pt x="456202" y="661735"/>
                  </a:lnTo>
                  <a:lnTo>
                    <a:pt x="430133" y="697419"/>
                  </a:lnTo>
                  <a:lnTo>
                    <a:pt x="399113" y="730726"/>
                  </a:lnTo>
                  <a:lnTo>
                    <a:pt x="363449" y="761360"/>
                  </a:lnTo>
                  <a:lnTo>
                    <a:pt x="323450" y="789027"/>
                  </a:lnTo>
                  <a:lnTo>
                    <a:pt x="279421" y="813431"/>
                  </a:lnTo>
                  <a:lnTo>
                    <a:pt x="231672" y="834275"/>
                  </a:lnTo>
                  <a:lnTo>
                    <a:pt x="180508" y="851266"/>
                  </a:lnTo>
                  <a:lnTo>
                    <a:pt x="126238" y="864108"/>
                  </a:lnTo>
                  <a:lnTo>
                    <a:pt x="126238" y="927227"/>
                  </a:lnTo>
                  <a:lnTo>
                    <a:pt x="0" y="812927"/>
                  </a:lnTo>
                  <a:lnTo>
                    <a:pt x="126238" y="674878"/>
                  </a:lnTo>
                  <a:lnTo>
                    <a:pt x="126238" y="737997"/>
                  </a:lnTo>
                  <a:lnTo>
                    <a:pt x="182519" y="724546"/>
                  </a:lnTo>
                  <a:lnTo>
                    <a:pt x="235583" y="706580"/>
                  </a:lnTo>
                  <a:lnTo>
                    <a:pt x="285042" y="684412"/>
                  </a:lnTo>
                  <a:lnTo>
                    <a:pt x="330506" y="658356"/>
                  </a:lnTo>
                  <a:lnTo>
                    <a:pt x="371586" y="628729"/>
                  </a:lnTo>
                  <a:lnTo>
                    <a:pt x="407891" y="595844"/>
                  </a:lnTo>
                  <a:lnTo>
                    <a:pt x="439033" y="560016"/>
                  </a:lnTo>
                  <a:lnTo>
                    <a:pt x="464622" y="521560"/>
                  </a:lnTo>
                  <a:lnTo>
                    <a:pt x="484270" y="480791"/>
                  </a:lnTo>
                  <a:lnTo>
                    <a:pt x="497586" y="438023"/>
                  </a:lnTo>
                </a:path>
              </a:pathLst>
            </a:custGeom>
            <a:ln w="12700">
              <a:solidFill>
                <a:srgbClr val="B13838"/>
              </a:solidFill>
            </a:ln>
          </p:spPr>
          <p:txBody>
            <a:bodyPr lIns="0" tIns="0" rIns="0" bIns="0"/>
            <a:lstStyle/>
            <a:p>
              <a:pPr>
                <a:defRPr/>
              </a:pPr>
              <a:endParaRPr>
                <a:latin typeface="+mn-lt"/>
              </a:endParaRPr>
            </a:p>
          </p:txBody>
        </p:sp>
      </p:grpSp>
      <p:sp>
        <p:nvSpPr>
          <p:cNvPr id="8214" name="object 37"/>
          <p:cNvSpPr txBox="1">
            <a:spLocks noChangeArrowheads="1"/>
          </p:cNvSpPr>
          <p:nvPr/>
        </p:nvSpPr>
        <p:spPr bwMode="auto">
          <a:xfrm>
            <a:off x="8589963" y="4773613"/>
            <a:ext cx="2003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100" b="1">
                <a:latin typeface="Calibri" pitchFamily="34" charset="0"/>
                <a:cs typeface="Arial" pitchFamily="34" charset="0"/>
              </a:rPr>
              <a:t>Налогоплательщик</a:t>
            </a:r>
            <a:endParaRPr lang="ru-RU" altLang="ru-RU" sz="1100">
              <a:latin typeface="Calibri" pitchFamily="34" charset="0"/>
              <a:cs typeface="Arial" pitchFamily="34" charset="0"/>
            </a:endParaRPr>
          </a:p>
          <a:p>
            <a:r>
              <a:rPr lang="ru-RU" altLang="ru-RU" sz="1100">
                <a:latin typeface="Calibri" pitchFamily="34" charset="0"/>
                <a:cs typeface="Microsoft Sans Serif" pitchFamily="34" charset="0"/>
              </a:rPr>
              <a:t>подписывает</a:t>
            </a:r>
          </a:p>
          <a:p>
            <a:r>
              <a:rPr lang="ru-RU" altLang="ru-RU" sz="1100">
                <a:latin typeface="Calibri" pitchFamily="34" charset="0"/>
                <a:cs typeface="Microsoft Sans Serif" pitchFamily="34" charset="0"/>
              </a:rPr>
              <a:t>предзаполненное </a:t>
            </a:r>
          </a:p>
          <a:p>
            <a:r>
              <a:rPr lang="ru-RU" altLang="ru-RU" sz="1100">
                <a:latin typeface="Calibri" pitchFamily="34" charset="0"/>
                <a:cs typeface="Microsoft Sans Serif" pitchFamily="34" charset="0"/>
              </a:rPr>
              <a:t>заявление в ЛК ФЛ</a:t>
            </a:r>
          </a:p>
        </p:txBody>
      </p:sp>
      <p:pic>
        <p:nvPicPr>
          <p:cNvPr id="8215"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700" y="6334125"/>
            <a:ext cx="5286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object 39"/>
          <p:cNvSpPr txBox="1">
            <a:spLocks noChangeArrowheads="1"/>
          </p:cNvSpPr>
          <p:nvPr/>
        </p:nvSpPr>
        <p:spPr bwMode="auto">
          <a:xfrm>
            <a:off x="8599488" y="5629275"/>
            <a:ext cx="18843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100" b="1">
                <a:latin typeface="Calibri" pitchFamily="34" charset="0"/>
                <a:cs typeface="Arial" pitchFamily="34" charset="0"/>
              </a:rPr>
              <a:t>Налоговый орган </a:t>
            </a:r>
          </a:p>
          <a:p>
            <a:pPr>
              <a:spcBef>
                <a:spcPts val="100"/>
              </a:spcBef>
            </a:pPr>
            <a:r>
              <a:rPr lang="ru-RU" altLang="ru-RU" sz="1100">
                <a:latin typeface="Calibri" pitchFamily="34" charset="0"/>
                <a:cs typeface="Microsoft Sans Serif" pitchFamily="34" charset="0"/>
              </a:rPr>
              <a:t>проводит проверку и</a:t>
            </a:r>
          </a:p>
          <a:p>
            <a:r>
              <a:rPr lang="ru-RU" altLang="ru-RU" sz="1100">
                <a:latin typeface="Calibri" pitchFamily="34" charset="0"/>
                <a:cs typeface="Microsoft Sans Serif" pitchFamily="34" charset="0"/>
              </a:rPr>
              <a:t>принимает решение:  о </a:t>
            </a:r>
          </a:p>
          <a:p>
            <a:r>
              <a:rPr lang="ru-RU" altLang="ru-RU" sz="1100">
                <a:latin typeface="Calibri" pitchFamily="34" charset="0"/>
                <a:cs typeface="Microsoft Sans Serif" pitchFamily="34" charset="0"/>
              </a:rPr>
              <a:t>предоставлении вычета </a:t>
            </a:r>
          </a:p>
          <a:p>
            <a:r>
              <a:rPr lang="ru-RU" altLang="ru-RU" sz="1100">
                <a:latin typeface="Calibri" pitchFamily="34" charset="0"/>
                <a:cs typeface="Microsoft Sans Serif" pitchFamily="34" charset="0"/>
              </a:rPr>
              <a:t>или об отказе</a:t>
            </a:r>
          </a:p>
        </p:txBody>
      </p:sp>
      <p:grpSp>
        <p:nvGrpSpPr>
          <p:cNvPr id="8217" name="object 40"/>
          <p:cNvGrpSpPr>
            <a:grpSpLocks/>
          </p:cNvGrpSpPr>
          <p:nvPr/>
        </p:nvGrpSpPr>
        <p:grpSpPr bwMode="auto">
          <a:xfrm>
            <a:off x="7326313" y="963613"/>
            <a:ext cx="1095375" cy="1403350"/>
            <a:chOff x="7455154" y="971359"/>
            <a:chExt cx="1095375" cy="1402715"/>
          </a:xfrm>
        </p:grpSpPr>
        <p:sp>
          <p:nvSpPr>
            <p:cNvPr id="41" name="object 41"/>
            <p:cNvSpPr/>
            <p:nvPr/>
          </p:nvSpPr>
          <p:spPr>
            <a:xfrm>
              <a:off x="8147304" y="1842502"/>
              <a:ext cx="396875" cy="525225"/>
            </a:xfrm>
            <a:custGeom>
              <a:avLst/>
              <a:gdLst/>
              <a:ahLst/>
              <a:cxnLst/>
              <a:rect l="l" t="t" r="r" b="b"/>
              <a:pathLst>
                <a:path w="396875" h="525144">
                  <a:moveTo>
                    <a:pt x="394080" y="0"/>
                  </a:moveTo>
                  <a:lnTo>
                    <a:pt x="386620" y="48559"/>
                  </a:lnTo>
                  <a:lnTo>
                    <a:pt x="374521" y="95234"/>
                  </a:lnTo>
                  <a:lnTo>
                    <a:pt x="358040" y="139698"/>
                  </a:lnTo>
                  <a:lnTo>
                    <a:pt x="337431" y="181622"/>
                  </a:lnTo>
                  <a:lnTo>
                    <a:pt x="312951" y="220679"/>
                  </a:lnTo>
                  <a:lnTo>
                    <a:pt x="284854" y="256540"/>
                  </a:lnTo>
                  <a:lnTo>
                    <a:pt x="253396" y="288877"/>
                  </a:lnTo>
                  <a:lnTo>
                    <a:pt x="218832" y="317362"/>
                  </a:lnTo>
                  <a:lnTo>
                    <a:pt x="181418" y="341668"/>
                  </a:lnTo>
                  <a:lnTo>
                    <a:pt x="141409" y="361466"/>
                  </a:lnTo>
                  <a:lnTo>
                    <a:pt x="99060" y="376427"/>
                  </a:lnTo>
                  <a:lnTo>
                    <a:pt x="99060" y="326770"/>
                  </a:lnTo>
                  <a:lnTo>
                    <a:pt x="0" y="439927"/>
                  </a:lnTo>
                  <a:lnTo>
                    <a:pt x="99060" y="525144"/>
                  </a:lnTo>
                  <a:lnTo>
                    <a:pt x="99060" y="475614"/>
                  </a:lnTo>
                  <a:lnTo>
                    <a:pt x="142052" y="460388"/>
                  </a:lnTo>
                  <a:lnTo>
                    <a:pt x="182489" y="440271"/>
                  </a:lnTo>
                  <a:lnTo>
                    <a:pt x="220143" y="415627"/>
                  </a:lnTo>
                  <a:lnTo>
                    <a:pt x="254790" y="386818"/>
                  </a:lnTo>
                  <a:lnTo>
                    <a:pt x="286204" y="354208"/>
                  </a:lnTo>
                  <a:lnTo>
                    <a:pt x="314160" y="318158"/>
                  </a:lnTo>
                  <a:lnTo>
                    <a:pt x="338432" y="279033"/>
                  </a:lnTo>
                  <a:lnTo>
                    <a:pt x="358795" y="237194"/>
                  </a:lnTo>
                  <a:lnTo>
                    <a:pt x="375023" y="193005"/>
                  </a:lnTo>
                  <a:lnTo>
                    <a:pt x="386891" y="146828"/>
                  </a:lnTo>
                  <a:lnTo>
                    <a:pt x="394174" y="99027"/>
                  </a:lnTo>
                  <a:lnTo>
                    <a:pt x="396645" y="49963"/>
                  </a:lnTo>
                  <a:lnTo>
                    <a:pt x="394080" y="0"/>
                  </a:lnTo>
                  <a:close/>
                </a:path>
              </a:pathLst>
            </a:custGeom>
            <a:solidFill>
              <a:srgbClr val="92D050"/>
            </a:solidFill>
          </p:spPr>
          <p:txBody>
            <a:bodyPr lIns="0" tIns="0" rIns="0" bIns="0"/>
            <a:lstStyle/>
            <a:p>
              <a:pPr>
                <a:defRPr/>
              </a:pPr>
              <a:endParaRPr>
                <a:latin typeface="+mn-lt"/>
              </a:endParaRPr>
            </a:p>
          </p:txBody>
        </p:sp>
        <p:sp>
          <p:nvSpPr>
            <p:cNvPr id="42" name="object 42"/>
            <p:cNvSpPr/>
            <p:nvPr/>
          </p:nvSpPr>
          <p:spPr>
            <a:xfrm>
              <a:off x="8147304" y="1352187"/>
              <a:ext cx="396875" cy="539506"/>
            </a:xfrm>
            <a:custGeom>
              <a:avLst/>
              <a:gdLst/>
              <a:ahLst/>
              <a:cxnLst/>
              <a:rect l="l" t="t" r="r" b="b"/>
              <a:pathLst>
                <a:path w="396875" h="539114">
                  <a:moveTo>
                    <a:pt x="0" y="0"/>
                  </a:moveTo>
                  <a:lnTo>
                    <a:pt x="0" y="99187"/>
                  </a:lnTo>
                  <a:lnTo>
                    <a:pt x="46259" y="102146"/>
                  </a:lnTo>
                  <a:lnTo>
                    <a:pt x="90950" y="110806"/>
                  </a:lnTo>
                  <a:lnTo>
                    <a:pt x="133774" y="124835"/>
                  </a:lnTo>
                  <a:lnTo>
                    <a:pt x="174435" y="143904"/>
                  </a:lnTo>
                  <a:lnTo>
                    <a:pt x="212635" y="167682"/>
                  </a:lnTo>
                  <a:lnTo>
                    <a:pt x="248077" y="195838"/>
                  </a:lnTo>
                  <a:lnTo>
                    <a:pt x="280463" y="228044"/>
                  </a:lnTo>
                  <a:lnTo>
                    <a:pt x="309496" y="263968"/>
                  </a:lnTo>
                  <a:lnTo>
                    <a:pt x="334878" y="303281"/>
                  </a:lnTo>
                  <a:lnTo>
                    <a:pt x="356312" y="345652"/>
                  </a:lnTo>
                  <a:lnTo>
                    <a:pt x="373501" y="390751"/>
                  </a:lnTo>
                  <a:lnTo>
                    <a:pt x="386147" y="438248"/>
                  </a:lnTo>
                  <a:lnTo>
                    <a:pt x="393953" y="487812"/>
                  </a:lnTo>
                  <a:lnTo>
                    <a:pt x="396621" y="539114"/>
                  </a:lnTo>
                  <a:lnTo>
                    <a:pt x="396621" y="439927"/>
                  </a:lnTo>
                  <a:lnTo>
                    <a:pt x="393953" y="388625"/>
                  </a:lnTo>
                  <a:lnTo>
                    <a:pt x="386147" y="339061"/>
                  </a:lnTo>
                  <a:lnTo>
                    <a:pt x="373501" y="291564"/>
                  </a:lnTo>
                  <a:lnTo>
                    <a:pt x="356312" y="246465"/>
                  </a:lnTo>
                  <a:lnTo>
                    <a:pt x="334878" y="204094"/>
                  </a:lnTo>
                  <a:lnTo>
                    <a:pt x="309496" y="164781"/>
                  </a:lnTo>
                  <a:lnTo>
                    <a:pt x="280463" y="128857"/>
                  </a:lnTo>
                  <a:lnTo>
                    <a:pt x="248077" y="96651"/>
                  </a:lnTo>
                  <a:lnTo>
                    <a:pt x="212635" y="68495"/>
                  </a:lnTo>
                  <a:lnTo>
                    <a:pt x="174435" y="44717"/>
                  </a:lnTo>
                  <a:lnTo>
                    <a:pt x="133774" y="25648"/>
                  </a:lnTo>
                  <a:lnTo>
                    <a:pt x="90950" y="11619"/>
                  </a:lnTo>
                  <a:lnTo>
                    <a:pt x="46259" y="2959"/>
                  </a:lnTo>
                  <a:lnTo>
                    <a:pt x="0" y="0"/>
                  </a:lnTo>
                  <a:close/>
                </a:path>
              </a:pathLst>
            </a:custGeom>
            <a:solidFill>
              <a:srgbClr val="75A740"/>
            </a:solidFill>
          </p:spPr>
          <p:txBody>
            <a:bodyPr lIns="0" tIns="0" rIns="0" bIns="0"/>
            <a:lstStyle/>
            <a:p>
              <a:pPr>
                <a:defRPr/>
              </a:pPr>
              <a:endParaRPr>
                <a:latin typeface="+mn-lt"/>
              </a:endParaRPr>
            </a:p>
          </p:txBody>
        </p:sp>
        <p:sp>
          <p:nvSpPr>
            <p:cNvPr id="43" name="object 43"/>
            <p:cNvSpPr/>
            <p:nvPr/>
          </p:nvSpPr>
          <p:spPr>
            <a:xfrm>
              <a:off x="8147304" y="1352187"/>
              <a:ext cx="396875" cy="1015540"/>
            </a:xfrm>
            <a:custGeom>
              <a:avLst/>
              <a:gdLst/>
              <a:ahLst/>
              <a:cxnLst/>
              <a:rect l="l" t="t" r="r" b="b"/>
              <a:pathLst>
                <a:path w="396875" h="1014730">
                  <a:moveTo>
                    <a:pt x="396621" y="539114"/>
                  </a:moveTo>
                  <a:lnTo>
                    <a:pt x="393953" y="487812"/>
                  </a:lnTo>
                  <a:lnTo>
                    <a:pt x="386147" y="438248"/>
                  </a:lnTo>
                  <a:lnTo>
                    <a:pt x="373501" y="390751"/>
                  </a:lnTo>
                  <a:lnTo>
                    <a:pt x="356312" y="345652"/>
                  </a:lnTo>
                  <a:lnTo>
                    <a:pt x="334878" y="303281"/>
                  </a:lnTo>
                  <a:lnTo>
                    <a:pt x="309496" y="263968"/>
                  </a:lnTo>
                  <a:lnTo>
                    <a:pt x="280463" y="228044"/>
                  </a:lnTo>
                  <a:lnTo>
                    <a:pt x="248077" y="195838"/>
                  </a:lnTo>
                  <a:lnTo>
                    <a:pt x="212635" y="167682"/>
                  </a:lnTo>
                  <a:lnTo>
                    <a:pt x="174435" y="143904"/>
                  </a:lnTo>
                  <a:lnTo>
                    <a:pt x="133774" y="124835"/>
                  </a:lnTo>
                  <a:lnTo>
                    <a:pt x="90950" y="110806"/>
                  </a:lnTo>
                  <a:lnTo>
                    <a:pt x="46259" y="102146"/>
                  </a:lnTo>
                  <a:lnTo>
                    <a:pt x="0" y="99187"/>
                  </a:lnTo>
                  <a:lnTo>
                    <a:pt x="0" y="0"/>
                  </a:lnTo>
                  <a:lnTo>
                    <a:pt x="46259" y="2959"/>
                  </a:lnTo>
                  <a:lnTo>
                    <a:pt x="90950" y="11619"/>
                  </a:lnTo>
                  <a:lnTo>
                    <a:pt x="133774" y="25648"/>
                  </a:lnTo>
                  <a:lnTo>
                    <a:pt x="174435" y="44717"/>
                  </a:lnTo>
                  <a:lnTo>
                    <a:pt x="212635" y="68495"/>
                  </a:lnTo>
                  <a:lnTo>
                    <a:pt x="248077" y="96651"/>
                  </a:lnTo>
                  <a:lnTo>
                    <a:pt x="280463" y="128857"/>
                  </a:lnTo>
                  <a:lnTo>
                    <a:pt x="309496" y="164781"/>
                  </a:lnTo>
                  <a:lnTo>
                    <a:pt x="334878" y="204094"/>
                  </a:lnTo>
                  <a:lnTo>
                    <a:pt x="356312" y="246465"/>
                  </a:lnTo>
                  <a:lnTo>
                    <a:pt x="373501" y="291564"/>
                  </a:lnTo>
                  <a:lnTo>
                    <a:pt x="386147" y="339061"/>
                  </a:lnTo>
                  <a:lnTo>
                    <a:pt x="393953" y="388625"/>
                  </a:lnTo>
                  <a:lnTo>
                    <a:pt x="396621" y="439927"/>
                  </a:lnTo>
                  <a:lnTo>
                    <a:pt x="396621" y="539114"/>
                  </a:lnTo>
                  <a:lnTo>
                    <a:pt x="394110" y="588693"/>
                  </a:lnTo>
                  <a:lnTo>
                    <a:pt x="386741" y="636866"/>
                  </a:lnTo>
                  <a:lnTo>
                    <a:pt x="374755" y="683289"/>
                  </a:lnTo>
                  <a:lnTo>
                    <a:pt x="358394" y="727615"/>
                  </a:lnTo>
                  <a:lnTo>
                    <a:pt x="337900" y="769499"/>
                  </a:lnTo>
                  <a:lnTo>
                    <a:pt x="313515" y="808593"/>
                  </a:lnTo>
                  <a:lnTo>
                    <a:pt x="285482" y="844551"/>
                  </a:lnTo>
                  <a:lnTo>
                    <a:pt x="254042" y="877029"/>
                  </a:lnTo>
                  <a:lnTo>
                    <a:pt x="219438" y="905678"/>
                  </a:lnTo>
                  <a:lnTo>
                    <a:pt x="181911" y="930154"/>
                  </a:lnTo>
                  <a:lnTo>
                    <a:pt x="141704" y="950110"/>
                  </a:lnTo>
                  <a:lnTo>
                    <a:pt x="99060" y="965200"/>
                  </a:lnTo>
                  <a:lnTo>
                    <a:pt x="99060" y="1014729"/>
                  </a:lnTo>
                  <a:lnTo>
                    <a:pt x="0" y="929513"/>
                  </a:lnTo>
                  <a:lnTo>
                    <a:pt x="99060" y="816355"/>
                  </a:lnTo>
                  <a:lnTo>
                    <a:pt x="99060" y="866013"/>
                  </a:lnTo>
                  <a:lnTo>
                    <a:pt x="141409" y="851051"/>
                  </a:lnTo>
                  <a:lnTo>
                    <a:pt x="181418" y="831253"/>
                  </a:lnTo>
                  <a:lnTo>
                    <a:pt x="218832" y="806947"/>
                  </a:lnTo>
                  <a:lnTo>
                    <a:pt x="253396" y="778462"/>
                  </a:lnTo>
                  <a:lnTo>
                    <a:pt x="284854" y="746125"/>
                  </a:lnTo>
                  <a:lnTo>
                    <a:pt x="312951" y="710264"/>
                  </a:lnTo>
                  <a:lnTo>
                    <a:pt x="337431" y="671207"/>
                  </a:lnTo>
                  <a:lnTo>
                    <a:pt x="358040" y="629283"/>
                  </a:lnTo>
                  <a:lnTo>
                    <a:pt x="374521" y="584819"/>
                  </a:lnTo>
                  <a:lnTo>
                    <a:pt x="386620" y="538144"/>
                  </a:lnTo>
                  <a:lnTo>
                    <a:pt x="394080" y="489585"/>
                  </a:lnTo>
                </a:path>
              </a:pathLst>
            </a:custGeom>
            <a:ln w="12700">
              <a:solidFill>
                <a:srgbClr val="B13838"/>
              </a:solidFill>
            </a:ln>
          </p:spPr>
          <p:txBody>
            <a:bodyPr lIns="0" tIns="0" rIns="0" bIns="0"/>
            <a:lstStyle/>
            <a:p>
              <a:pPr>
                <a:defRPr/>
              </a:pPr>
              <a:endParaRPr>
                <a:latin typeface="+mn-lt"/>
              </a:endParaRPr>
            </a:p>
          </p:txBody>
        </p:sp>
        <p:pic>
          <p:nvPicPr>
            <p:cNvPr id="8247"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5154" y="971359"/>
              <a:ext cx="608139" cy="54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8" name="object 45"/>
          <p:cNvGrpSpPr>
            <a:grpSpLocks/>
          </p:cNvGrpSpPr>
          <p:nvPr/>
        </p:nvGrpSpPr>
        <p:grpSpPr bwMode="auto">
          <a:xfrm>
            <a:off x="8018463" y="3721100"/>
            <a:ext cx="477837" cy="1028700"/>
            <a:chOff x="8123555" y="3722497"/>
            <a:chExt cx="478790" cy="1028700"/>
          </a:xfrm>
        </p:grpSpPr>
        <p:sp>
          <p:nvSpPr>
            <p:cNvPr id="46" name="object 46"/>
            <p:cNvSpPr/>
            <p:nvPr/>
          </p:nvSpPr>
          <p:spPr>
            <a:xfrm>
              <a:off x="8129918" y="4214622"/>
              <a:ext cx="466065" cy="530225"/>
            </a:xfrm>
            <a:custGeom>
              <a:avLst/>
              <a:gdLst/>
              <a:ahLst/>
              <a:cxnLst/>
              <a:rect l="l" t="t" r="r" b="b"/>
              <a:pathLst>
                <a:path w="465454" h="530225">
                  <a:moveTo>
                    <a:pt x="461264" y="0"/>
                  </a:moveTo>
                  <a:lnTo>
                    <a:pt x="451572" y="46004"/>
                  </a:lnTo>
                  <a:lnTo>
                    <a:pt x="436685" y="90162"/>
                  </a:lnTo>
                  <a:lnTo>
                    <a:pt x="416889" y="132176"/>
                  </a:lnTo>
                  <a:lnTo>
                    <a:pt x="392474" y="171750"/>
                  </a:lnTo>
                  <a:lnTo>
                    <a:pt x="363728" y="208586"/>
                  </a:lnTo>
                  <a:lnTo>
                    <a:pt x="330939" y="242388"/>
                  </a:lnTo>
                  <a:lnTo>
                    <a:pt x="294397" y="272857"/>
                  </a:lnTo>
                  <a:lnTo>
                    <a:pt x="254389" y="299697"/>
                  </a:lnTo>
                  <a:lnTo>
                    <a:pt x="211204" y="322611"/>
                  </a:lnTo>
                  <a:lnTo>
                    <a:pt x="165131" y="341302"/>
                  </a:lnTo>
                  <a:lnTo>
                    <a:pt x="116459" y="355473"/>
                  </a:lnTo>
                  <a:lnTo>
                    <a:pt x="116459" y="297307"/>
                  </a:lnTo>
                  <a:lnTo>
                    <a:pt x="0" y="427228"/>
                  </a:lnTo>
                  <a:lnTo>
                    <a:pt x="116459" y="530098"/>
                  </a:lnTo>
                  <a:lnTo>
                    <a:pt x="116459" y="471805"/>
                  </a:lnTo>
                  <a:lnTo>
                    <a:pt x="164204" y="457983"/>
                  </a:lnTo>
                  <a:lnTo>
                    <a:pt x="209270" y="439905"/>
                  </a:lnTo>
                  <a:lnTo>
                    <a:pt x="251437" y="417869"/>
                  </a:lnTo>
                  <a:lnTo>
                    <a:pt x="290486" y="392176"/>
                  </a:lnTo>
                  <a:lnTo>
                    <a:pt x="326197" y="363125"/>
                  </a:lnTo>
                  <a:lnTo>
                    <a:pt x="358351" y="331016"/>
                  </a:lnTo>
                  <a:lnTo>
                    <a:pt x="386730" y="296148"/>
                  </a:lnTo>
                  <a:lnTo>
                    <a:pt x="411115" y="258821"/>
                  </a:lnTo>
                  <a:lnTo>
                    <a:pt x="431285" y="219334"/>
                  </a:lnTo>
                  <a:lnTo>
                    <a:pt x="447023" y="177988"/>
                  </a:lnTo>
                  <a:lnTo>
                    <a:pt x="458109" y="135082"/>
                  </a:lnTo>
                  <a:lnTo>
                    <a:pt x="464324" y="90916"/>
                  </a:lnTo>
                  <a:lnTo>
                    <a:pt x="465448" y="45788"/>
                  </a:lnTo>
                  <a:lnTo>
                    <a:pt x="461264" y="0"/>
                  </a:lnTo>
                  <a:close/>
                </a:path>
              </a:pathLst>
            </a:custGeom>
            <a:solidFill>
              <a:srgbClr val="92D050"/>
            </a:solidFill>
          </p:spPr>
          <p:txBody>
            <a:bodyPr lIns="0" tIns="0" rIns="0" bIns="0"/>
            <a:lstStyle/>
            <a:p>
              <a:pPr>
                <a:defRPr/>
              </a:pPr>
              <a:endParaRPr>
                <a:latin typeface="+mn-lt"/>
              </a:endParaRPr>
            </a:p>
          </p:txBody>
        </p:sp>
        <p:sp>
          <p:nvSpPr>
            <p:cNvPr id="47" name="object 47"/>
            <p:cNvSpPr/>
            <p:nvPr/>
          </p:nvSpPr>
          <p:spPr>
            <a:xfrm>
              <a:off x="8129918" y="3728847"/>
              <a:ext cx="466065" cy="544513"/>
            </a:xfrm>
            <a:custGeom>
              <a:avLst/>
              <a:gdLst/>
              <a:ahLst/>
              <a:cxnLst/>
              <a:rect l="l" t="t" r="r" b="b"/>
              <a:pathLst>
                <a:path w="466090" h="544195">
                  <a:moveTo>
                    <a:pt x="0" y="0"/>
                  </a:moveTo>
                  <a:lnTo>
                    <a:pt x="0" y="116458"/>
                  </a:lnTo>
                  <a:lnTo>
                    <a:pt x="50737" y="118965"/>
                  </a:lnTo>
                  <a:lnTo>
                    <a:pt x="99890" y="126312"/>
                  </a:lnTo>
                  <a:lnTo>
                    <a:pt x="147175" y="138237"/>
                  </a:lnTo>
                  <a:lnTo>
                    <a:pt x="192308" y="154482"/>
                  </a:lnTo>
                  <a:lnTo>
                    <a:pt x="235006" y="174784"/>
                  </a:lnTo>
                  <a:lnTo>
                    <a:pt x="274984" y="198885"/>
                  </a:lnTo>
                  <a:lnTo>
                    <a:pt x="311959" y="226522"/>
                  </a:lnTo>
                  <a:lnTo>
                    <a:pt x="345646" y="257435"/>
                  </a:lnTo>
                  <a:lnTo>
                    <a:pt x="375763" y="291365"/>
                  </a:lnTo>
                  <a:lnTo>
                    <a:pt x="402025" y="328050"/>
                  </a:lnTo>
                  <a:lnTo>
                    <a:pt x="424149" y="367230"/>
                  </a:lnTo>
                  <a:lnTo>
                    <a:pt x="441850" y="408644"/>
                  </a:lnTo>
                  <a:lnTo>
                    <a:pt x="454845" y="452032"/>
                  </a:lnTo>
                  <a:lnTo>
                    <a:pt x="462850" y="497133"/>
                  </a:lnTo>
                  <a:lnTo>
                    <a:pt x="465581" y="543687"/>
                  </a:lnTo>
                  <a:lnTo>
                    <a:pt x="465581" y="427227"/>
                  </a:lnTo>
                  <a:lnTo>
                    <a:pt x="462850" y="380674"/>
                  </a:lnTo>
                  <a:lnTo>
                    <a:pt x="454845" y="335573"/>
                  </a:lnTo>
                  <a:lnTo>
                    <a:pt x="441850" y="292185"/>
                  </a:lnTo>
                  <a:lnTo>
                    <a:pt x="424149" y="250771"/>
                  </a:lnTo>
                  <a:lnTo>
                    <a:pt x="402025" y="211591"/>
                  </a:lnTo>
                  <a:lnTo>
                    <a:pt x="375763" y="174906"/>
                  </a:lnTo>
                  <a:lnTo>
                    <a:pt x="345646" y="140976"/>
                  </a:lnTo>
                  <a:lnTo>
                    <a:pt x="311959" y="110063"/>
                  </a:lnTo>
                  <a:lnTo>
                    <a:pt x="274984" y="82426"/>
                  </a:lnTo>
                  <a:lnTo>
                    <a:pt x="235006" y="58325"/>
                  </a:lnTo>
                  <a:lnTo>
                    <a:pt x="192308" y="38023"/>
                  </a:lnTo>
                  <a:lnTo>
                    <a:pt x="147175" y="21778"/>
                  </a:lnTo>
                  <a:lnTo>
                    <a:pt x="99890" y="9853"/>
                  </a:lnTo>
                  <a:lnTo>
                    <a:pt x="50737" y="2506"/>
                  </a:lnTo>
                  <a:lnTo>
                    <a:pt x="0" y="0"/>
                  </a:lnTo>
                  <a:close/>
                </a:path>
              </a:pathLst>
            </a:custGeom>
            <a:solidFill>
              <a:srgbClr val="75A740"/>
            </a:solidFill>
          </p:spPr>
          <p:txBody>
            <a:bodyPr lIns="0" tIns="0" rIns="0" bIns="0"/>
            <a:lstStyle/>
            <a:p>
              <a:pPr>
                <a:defRPr/>
              </a:pPr>
              <a:endParaRPr>
                <a:latin typeface="+mn-lt"/>
              </a:endParaRPr>
            </a:p>
          </p:txBody>
        </p:sp>
        <p:sp>
          <p:nvSpPr>
            <p:cNvPr id="48" name="object 48"/>
            <p:cNvSpPr/>
            <p:nvPr/>
          </p:nvSpPr>
          <p:spPr>
            <a:xfrm>
              <a:off x="8129918" y="3728847"/>
              <a:ext cx="466065" cy="1016000"/>
            </a:xfrm>
            <a:custGeom>
              <a:avLst/>
              <a:gdLst/>
              <a:ahLst/>
              <a:cxnLst/>
              <a:rect l="l" t="t" r="r" b="b"/>
              <a:pathLst>
                <a:path w="466090" h="1016000">
                  <a:moveTo>
                    <a:pt x="465581" y="543687"/>
                  </a:moveTo>
                  <a:lnTo>
                    <a:pt x="462850" y="497133"/>
                  </a:lnTo>
                  <a:lnTo>
                    <a:pt x="454845" y="452032"/>
                  </a:lnTo>
                  <a:lnTo>
                    <a:pt x="441850" y="408644"/>
                  </a:lnTo>
                  <a:lnTo>
                    <a:pt x="424149" y="367230"/>
                  </a:lnTo>
                  <a:lnTo>
                    <a:pt x="402025" y="328050"/>
                  </a:lnTo>
                  <a:lnTo>
                    <a:pt x="375763" y="291365"/>
                  </a:lnTo>
                  <a:lnTo>
                    <a:pt x="345646" y="257435"/>
                  </a:lnTo>
                  <a:lnTo>
                    <a:pt x="311959" y="226522"/>
                  </a:lnTo>
                  <a:lnTo>
                    <a:pt x="274984" y="198885"/>
                  </a:lnTo>
                  <a:lnTo>
                    <a:pt x="235006" y="174784"/>
                  </a:lnTo>
                  <a:lnTo>
                    <a:pt x="192308" y="154482"/>
                  </a:lnTo>
                  <a:lnTo>
                    <a:pt x="147175" y="138237"/>
                  </a:lnTo>
                  <a:lnTo>
                    <a:pt x="99890" y="126312"/>
                  </a:lnTo>
                  <a:lnTo>
                    <a:pt x="50737" y="118965"/>
                  </a:lnTo>
                  <a:lnTo>
                    <a:pt x="0" y="116458"/>
                  </a:lnTo>
                  <a:lnTo>
                    <a:pt x="0" y="0"/>
                  </a:lnTo>
                  <a:lnTo>
                    <a:pt x="50737" y="2506"/>
                  </a:lnTo>
                  <a:lnTo>
                    <a:pt x="99890" y="9853"/>
                  </a:lnTo>
                  <a:lnTo>
                    <a:pt x="147175" y="21778"/>
                  </a:lnTo>
                  <a:lnTo>
                    <a:pt x="192308" y="38023"/>
                  </a:lnTo>
                  <a:lnTo>
                    <a:pt x="235006" y="58325"/>
                  </a:lnTo>
                  <a:lnTo>
                    <a:pt x="274984" y="82426"/>
                  </a:lnTo>
                  <a:lnTo>
                    <a:pt x="311959" y="110063"/>
                  </a:lnTo>
                  <a:lnTo>
                    <a:pt x="345646" y="140976"/>
                  </a:lnTo>
                  <a:lnTo>
                    <a:pt x="375763" y="174906"/>
                  </a:lnTo>
                  <a:lnTo>
                    <a:pt x="402025" y="211591"/>
                  </a:lnTo>
                  <a:lnTo>
                    <a:pt x="424149" y="250771"/>
                  </a:lnTo>
                  <a:lnTo>
                    <a:pt x="441850" y="292185"/>
                  </a:lnTo>
                  <a:lnTo>
                    <a:pt x="454845" y="335573"/>
                  </a:lnTo>
                  <a:lnTo>
                    <a:pt x="462850" y="380674"/>
                  </a:lnTo>
                  <a:lnTo>
                    <a:pt x="465581" y="427227"/>
                  </a:lnTo>
                  <a:lnTo>
                    <a:pt x="465581" y="543687"/>
                  </a:lnTo>
                  <a:lnTo>
                    <a:pt x="462636" y="591822"/>
                  </a:lnTo>
                  <a:lnTo>
                    <a:pt x="453990" y="638594"/>
                  </a:lnTo>
                  <a:lnTo>
                    <a:pt x="439927" y="683666"/>
                  </a:lnTo>
                  <a:lnTo>
                    <a:pt x="420732" y="726703"/>
                  </a:lnTo>
                  <a:lnTo>
                    <a:pt x="396687" y="767367"/>
                  </a:lnTo>
                  <a:lnTo>
                    <a:pt x="368077" y="805322"/>
                  </a:lnTo>
                  <a:lnTo>
                    <a:pt x="335187" y="840232"/>
                  </a:lnTo>
                  <a:lnTo>
                    <a:pt x="298299" y="871760"/>
                  </a:lnTo>
                  <a:lnTo>
                    <a:pt x="257698" y="899570"/>
                  </a:lnTo>
                  <a:lnTo>
                    <a:pt x="213669" y="923325"/>
                  </a:lnTo>
                  <a:lnTo>
                    <a:pt x="166494" y="942689"/>
                  </a:lnTo>
                  <a:lnTo>
                    <a:pt x="116459" y="957325"/>
                  </a:lnTo>
                  <a:lnTo>
                    <a:pt x="116459" y="1015618"/>
                  </a:lnTo>
                  <a:lnTo>
                    <a:pt x="0" y="912748"/>
                  </a:lnTo>
                  <a:lnTo>
                    <a:pt x="116459" y="782827"/>
                  </a:lnTo>
                  <a:lnTo>
                    <a:pt x="116459" y="840993"/>
                  </a:lnTo>
                  <a:lnTo>
                    <a:pt x="165131" y="826823"/>
                  </a:lnTo>
                  <a:lnTo>
                    <a:pt x="211204" y="808132"/>
                  </a:lnTo>
                  <a:lnTo>
                    <a:pt x="254389" y="785218"/>
                  </a:lnTo>
                  <a:lnTo>
                    <a:pt x="294397" y="758378"/>
                  </a:lnTo>
                  <a:lnTo>
                    <a:pt x="330939" y="727909"/>
                  </a:lnTo>
                  <a:lnTo>
                    <a:pt x="363728" y="694107"/>
                  </a:lnTo>
                  <a:lnTo>
                    <a:pt x="392474" y="657271"/>
                  </a:lnTo>
                  <a:lnTo>
                    <a:pt x="416889" y="617697"/>
                  </a:lnTo>
                  <a:lnTo>
                    <a:pt x="436685" y="575683"/>
                  </a:lnTo>
                  <a:lnTo>
                    <a:pt x="451572" y="531525"/>
                  </a:lnTo>
                  <a:lnTo>
                    <a:pt x="461264" y="485520"/>
                  </a:lnTo>
                </a:path>
              </a:pathLst>
            </a:custGeom>
            <a:ln w="12700">
              <a:solidFill>
                <a:srgbClr val="B13838"/>
              </a:solidFill>
            </a:ln>
          </p:spPr>
          <p:txBody>
            <a:bodyPr lIns="0" tIns="0" rIns="0" bIns="0"/>
            <a:lstStyle/>
            <a:p>
              <a:pPr>
                <a:defRPr/>
              </a:pPr>
              <a:endParaRPr>
                <a:latin typeface="+mn-lt"/>
              </a:endParaRPr>
            </a:p>
          </p:txBody>
        </p:sp>
      </p:grpSp>
      <p:grpSp>
        <p:nvGrpSpPr>
          <p:cNvPr id="8219" name="object 49"/>
          <p:cNvGrpSpPr>
            <a:grpSpLocks/>
          </p:cNvGrpSpPr>
          <p:nvPr/>
        </p:nvGrpSpPr>
        <p:grpSpPr bwMode="auto">
          <a:xfrm>
            <a:off x="8034338" y="2616200"/>
            <a:ext cx="465137" cy="930275"/>
            <a:chOff x="8136128" y="2706370"/>
            <a:chExt cx="466090" cy="930275"/>
          </a:xfrm>
        </p:grpSpPr>
        <p:sp>
          <p:nvSpPr>
            <p:cNvPr id="50" name="object 50"/>
            <p:cNvSpPr/>
            <p:nvPr/>
          </p:nvSpPr>
          <p:spPr>
            <a:xfrm>
              <a:off x="8142491" y="3149283"/>
              <a:ext cx="453364" cy="481012"/>
            </a:xfrm>
            <a:custGeom>
              <a:avLst/>
              <a:gdLst/>
              <a:ahLst/>
              <a:cxnLst/>
              <a:rect l="l" t="t" r="r" b="b"/>
              <a:pathLst>
                <a:path w="453390" h="481329">
                  <a:moveTo>
                    <a:pt x="447928" y="0"/>
                  </a:moveTo>
                  <a:lnTo>
                    <a:pt x="436734" y="44284"/>
                  </a:lnTo>
                  <a:lnTo>
                    <a:pt x="419624" y="86540"/>
                  </a:lnTo>
                  <a:lnTo>
                    <a:pt x="396960" y="126431"/>
                  </a:lnTo>
                  <a:lnTo>
                    <a:pt x="369105" y="163620"/>
                  </a:lnTo>
                  <a:lnTo>
                    <a:pt x="336422" y="197770"/>
                  </a:lnTo>
                  <a:lnTo>
                    <a:pt x="299274" y="228545"/>
                  </a:lnTo>
                  <a:lnTo>
                    <a:pt x="258024" y="255607"/>
                  </a:lnTo>
                  <a:lnTo>
                    <a:pt x="213033" y="278619"/>
                  </a:lnTo>
                  <a:lnTo>
                    <a:pt x="164666" y="297246"/>
                  </a:lnTo>
                  <a:lnTo>
                    <a:pt x="113283" y="311150"/>
                  </a:lnTo>
                  <a:lnTo>
                    <a:pt x="113283" y="254508"/>
                  </a:lnTo>
                  <a:lnTo>
                    <a:pt x="0" y="379857"/>
                  </a:lnTo>
                  <a:lnTo>
                    <a:pt x="113283" y="481075"/>
                  </a:lnTo>
                  <a:lnTo>
                    <a:pt x="113283" y="424434"/>
                  </a:lnTo>
                  <a:lnTo>
                    <a:pt x="163688" y="410876"/>
                  </a:lnTo>
                  <a:lnTo>
                    <a:pt x="210973" y="392881"/>
                  </a:lnTo>
                  <a:lnTo>
                    <a:pt x="254868" y="370792"/>
                  </a:lnTo>
                  <a:lnTo>
                    <a:pt x="295103" y="344950"/>
                  </a:lnTo>
                  <a:lnTo>
                    <a:pt x="331408" y="315698"/>
                  </a:lnTo>
                  <a:lnTo>
                    <a:pt x="363512" y="283379"/>
                  </a:lnTo>
                  <a:lnTo>
                    <a:pt x="391145" y="248334"/>
                  </a:lnTo>
                  <a:lnTo>
                    <a:pt x="414037" y="210906"/>
                  </a:lnTo>
                  <a:lnTo>
                    <a:pt x="431918" y="171437"/>
                  </a:lnTo>
                  <a:lnTo>
                    <a:pt x="444518" y="130269"/>
                  </a:lnTo>
                  <a:lnTo>
                    <a:pt x="451567" y="87746"/>
                  </a:lnTo>
                  <a:lnTo>
                    <a:pt x="452794" y="44208"/>
                  </a:lnTo>
                  <a:lnTo>
                    <a:pt x="447928" y="0"/>
                  </a:lnTo>
                  <a:close/>
                </a:path>
              </a:pathLst>
            </a:custGeom>
            <a:solidFill>
              <a:srgbClr val="FFFF00"/>
            </a:solidFill>
          </p:spPr>
          <p:txBody>
            <a:bodyPr lIns="0" tIns="0" rIns="0" bIns="0"/>
            <a:lstStyle/>
            <a:p>
              <a:pPr>
                <a:defRPr/>
              </a:pPr>
              <a:endParaRPr>
                <a:latin typeface="+mn-lt"/>
              </a:endParaRPr>
            </a:p>
          </p:txBody>
        </p:sp>
        <p:sp>
          <p:nvSpPr>
            <p:cNvPr id="51" name="object 51"/>
            <p:cNvSpPr/>
            <p:nvPr/>
          </p:nvSpPr>
          <p:spPr>
            <a:xfrm>
              <a:off x="8142491" y="2712720"/>
              <a:ext cx="453364" cy="493713"/>
            </a:xfrm>
            <a:custGeom>
              <a:avLst/>
              <a:gdLst/>
              <a:ahLst/>
              <a:cxnLst/>
              <a:rect l="l" t="t" r="r" b="b"/>
              <a:pathLst>
                <a:path w="453390" h="493394">
                  <a:moveTo>
                    <a:pt x="0" y="0"/>
                  </a:moveTo>
                  <a:lnTo>
                    <a:pt x="0" y="113284"/>
                  </a:lnTo>
                  <a:lnTo>
                    <a:pt x="52830" y="115839"/>
                  </a:lnTo>
                  <a:lnTo>
                    <a:pt x="103870" y="123315"/>
                  </a:lnTo>
                  <a:lnTo>
                    <a:pt x="152781" y="135426"/>
                  </a:lnTo>
                  <a:lnTo>
                    <a:pt x="199221" y="151887"/>
                  </a:lnTo>
                  <a:lnTo>
                    <a:pt x="242852" y="172413"/>
                  </a:lnTo>
                  <a:lnTo>
                    <a:pt x="283334" y="196719"/>
                  </a:lnTo>
                  <a:lnTo>
                    <a:pt x="320325" y="224520"/>
                  </a:lnTo>
                  <a:lnTo>
                    <a:pt x="353488" y="255529"/>
                  </a:lnTo>
                  <a:lnTo>
                    <a:pt x="382480" y="289463"/>
                  </a:lnTo>
                  <a:lnTo>
                    <a:pt x="406964" y="326036"/>
                  </a:lnTo>
                  <a:lnTo>
                    <a:pt x="426599" y="364963"/>
                  </a:lnTo>
                  <a:lnTo>
                    <a:pt x="441044" y="405958"/>
                  </a:lnTo>
                  <a:lnTo>
                    <a:pt x="449961" y="448737"/>
                  </a:lnTo>
                  <a:lnTo>
                    <a:pt x="453008" y="493014"/>
                  </a:lnTo>
                  <a:lnTo>
                    <a:pt x="453008" y="379730"/>
                  </a:lnTo>
                  <a:lnTo>
                    <a:pt x="449961" y="335453"/>
                  </a:lnTo>
                  <a:lnTo>
                    <a:pt x="441044" y="292674"/>
                  </a:lnTo>
                  <a:lnTo>
                    <a:pt x="426599" y="251679"/>
                  </a:lnTo>
                  <a:lnTo>
                    <a:pt x="406964" y="212752"/>
                  </a:lnTo>
                  <a:lnTo>
                    <a:pt x="382480" y="176179"/>
                  </a:lnTo>
                  <a:lnTo>
                    <a:pt x="353488" y="142245"/>
                  </a:lnTo>
                  <a:lnTo>
                    <a:pt x="320325" y="111236"/>
                  </a:lnTo>
                  <a:lnTo>
                    <a:pt x="283334" y="83435"/>
                  </a:lnTo>
                  <a:lnTo>
                    <a:pt x="242852" y="59129"/>
                  </a:lnTo>
                  <a:lnTo>
                    <a:pt x="199221" y="38603"/>
                  </a:lnTo>
                  <a:lnTo>
                    <a:pt x="152781" y="22142"/>
                  </a:lnTo>
                  <a:lnTo>
                    <a:pt x="103870" y="10031"/>
                  </a:lnTo>
                  <a:lnTo>
                    <a:pt x="52830" y="2555"/>
                  </a:lnTo>
                  <a:lnTo>
                    <a:pt x="0" y="0"/>
                  </a:lnTo>
                  <a:close/>
                </a:path>
              </a:pathLst>
            </a:custGeom>
            <a:solidFill>
              <a:srgbClr val="CDCD00"/>
            </a:solidFill>
          </p:spPr>
          <p:txBody>
            <a:bodyPr lIns="0" tIns="0" rIns="0" bIns="0"/>
            <a:lstStyle/>
            <a:p>
              <a:pPr>
                <a:defRPr/>
              </a:pPr>
              <a:endParaRPr>
                <a:latin typeface="+mn-lt"/>
              </a:endParaRPr>
            </a:p>
          </p:txBody>
        </p:sp>
        <p:sp>
          <p:nvSpPr>
            <p:cNvPr id="52" name="object 52"/>
            <p:cNvSpPr/>
            <p:nvPr/>
          </p:nvSpPr>
          <p:spPr>
            <a:xfrm>
              <a:off x="8142491" y="2712720"/>
              <a:ext cx="453364" cy="917575"/>
            </a:xfrm>
            <a:custGeom>
              <a:avLst/>
              <a:gdLst/>
              <a:ahLst/>
              <a:cxnLst/>
              <a:rect l="l" t="t" r="r" b="b"/>
              <a:pathLst>
                <a:path w="453390" h="917575">
                  <a:moveTo>
                    <a:pt x="453008" y="493014"/>
                  </a:moveTo>
                  <a:lnTo>
                    <a:pt x="449961" y="448737"/>
                  </a:lnTo>
                  <a:lnTo>
                    <a:pt x="441044" y="405958"/>
                  </a:lnTo>
                  <a:lnTo>
                    <a:pt x="426599" y="364963"/>
                  </a:lnTo>
                  <a:lnTo>
                    <a:pt x="406964" y="326036"/>
                  </a:lnTo>
                  <a:lnTo>
                    <a:pt x="382480" y="289463"/>
                  </a:lnTo>
                  <a:lnTo>
                    <a:pt x="353488" y="255529"/>
                  </a:lnTo>
                  <a:lnTo>
                    <a:pt x="320325" y="224520"/>
                  </a:lnTo>
                  <a:lnTo>
                    <a:pt x="283334" y="196719"/>
                  </a:lnTo>
                  <a:lnTo>
                    <a:pt x="242852" y="172413"/>
                  </a:lnTo>
                  <a:lnTo>
                    <a:pt x="199221" y="151887"/>
                  </a:lnTo>
                  <a:lnTo>
                    <a:pt x="152781" y="135426"/>
                  </a:lnTo>
                  <a:lnTo>
                    <a:pt x="103870" y="123315"/>
                  </a:lnTo>
                  <a:lnTo>
                    <a:pt x="52830" y="115839"/>
                  </a:lnTo>
                  <a:lnTo>
                    <a:pt x="0" y="113284"/>
                  </a:lnTo>
                  <a:lnTo>
                    <a:pt x="0" y="0"/>
                  </a:lnTo>
                  <a:lnTo>
                    <a:pt x="52830" y="2555"/>
                  </a:lnTo>
                  <a:lnTo>
                    <a:pt x="103870" y="10031"/>
                  </a:lnTo>
                  <a:lnTo>
                    <a:pt x="152781" y="22142"/>
                  </a:lnTo>
                  <a:lnTo>
                    <a:pt x="199221" y="38603"/>
                  </a:lnTo>
                  <a:lnTo>
                    <a:pt x="242852" y="59129"/>
                  </a:lnTo>
                  <a:lnTo>
                    <a:pt x="283334" y="83435"/>
                  </a:lnTo>
                  <a:lnTo>
                    <a:pt x="320325" y="111236"/>
                  </a:lnTo>
                  <a:lnTo>
                    <a:pt x="353488" y="142245"/>
                  </a:lnTo>
                  <a:lnTo>
                    <a:pt x="382480" y="176179"/>
                  </a:lnTo>
                  <a:lnTo>
                    <a:pt x="406964" y="212752"/>
                  </a:lnTo>
                  <a:lnTo>
                    <a:pt x="426599" y="251679"/>
                  </a:lnTo>
                  <a:lnTo>
                    <a:pt x="441044" y="292674"/>
                  </a:lnTo>
                  <a:lnTo>
                    <a:pt x="449961" y="335453"/>
                  </a:lnTo>
                  <a:lnTo>
                    <a:pt x="453008" y="379730"/>
                  </a:lnTo>
                  <a:lnTo>
                    <a:pt x="453008" y="493014"/>
                  </a:lnTo>
                  <a:lnTo>
                    <a:pt x="449604" y="539648"/>
                  </a:lnTo>
                  <a:lnTo>
                    <a:pt x="439631" y="584806"/>
                  </a:lnTo>
                  <a:lnTo>
                    <a:pt x="423446" y="628099"/>
                  </a:lnTo>
                  <a:lnTo>
                    <a:pt x="401407" y="669140"/>
                  </a:lnTo>
                  <a:lnTo>
                    <a:pt x="373872" y="707540"/>
                  </a:lnTo>
                  <a:lnTo>
                    <a:pt x="341199" y="742914"/>
                  </a:lnTo>
                  <a:lnTo>
                    <a:pt x="303745" y="774873"/>
                  </a:lnTo>
                  <a:lnTo>
                    <a:pt x="261869" y="803029"/>
                  </a:lnTo>
                  <a:lnTo>
                    <a:pt x="215928" y="826994"/>
                  </a:lnTo>
                  <a:lnTo>
                    <a:pt x="166280" y="846383"/>
                  </a:lnTo>
                  <a:lnTo>
                    <a:pt x="113283" y="860806"/>
                  </a:lnTo>
                  <a:lnTo>
                    <a:pt x="113283" y="917448"/>
                  </a:lnTo>
                  <a:lnTo>
                    <a:pt x="0" y="816229"/>
                  </a:lnTo>
                  <a:lnTo>
                    <a:pt x="113283" y="690880"/>
                  </a:lnTo>
                  <a:lnTo>
                    <a:pt x="113283" y="747522"/>
                  </a:lnTo>
                  <a:lnTo>
                    <a:pt x="164666" y="733618"/>
                  </a:lnTo>
                  <a:lnTo>
                    <a:pt x="213033" y="714991"/>
                  </a:lnTo>
                  <a:lnTo>
                    <a:pt x="258024" y="691979"/>
                  </a:lnTo>
                  <a:lnTo>
                    <a:pt x="299274" y="664917"/>
                  </a:lnTo>
                  <a:lnTo>
                    <a:pt x="336422" y="634142"/>
                  </a:lnTo>
                  <a:lnTo>
                    <a:pt x="369105" y="599992"/>
                  </a:lnTo>
                  <a:lnTo>
                    <a:pt x="396960" y="562803"/>
                  </a:lnTo>
                  <a:lnTo>
                    <a:pt x="419624" y="522912"/>
                  </a:lnTo>
                  <a:lnTo>
                    <a:pt x="436734" y="480656"/>
                  </a:lnTo>
                  <a:lnTo>
                    <a:pt x="447928" y="436372"/>
                  </a:lnTo>
                </a:path>
              </a:pathLst>
            </a:custGeom>
            <a:ln w="12700">
              <a:solidFill>
                <a:srgbClr val="B13838"/>
              </a:solidFill>
            </a:ln>
          </p:spPr>
          <p:txBody>
            <a:bodyPr lIns="0" tIns="0" rIns="0" bIns="0"/>
            <a:lstStyle/>
            <a:p>
              <a:pPr>
                <a:defRPr/>
              </a:pPr>
              <a:endParaRPr>
                <a:latin typeface="+mn-lt"/>
              </a:endParaRPr>
            </a:p>
          </p:txBody>
        </p:sp>
      </p:grpSp>
      <p:pic>
        <p:nvPicPr>
          <p:cNvPr id="8220" name="object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8725" y="6578600"/>
            <a:ext cx="5778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object 54"/>
          <p:cNvSpPr txBox="1">
            <a:spLocks noChangeArrowheads="1"/>
          </p:cNvSpPr>
          <p:nvPr/>
        </p:nvSpPr>
        <p:spPr bwMode="auto">
          <a:xfrm>
            <a:off x="776288" y="4483100"/>
            <a:ext cx="27400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1113">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spcBef>
                <a:spcPts val="100"/>
              </a:spcBef>
            </a:pPr>
            <a:r>
              <a:rPr lang="ru-RU" altLang="ru-RU" sz="1300">
                <a:solidFill>
                  <a:srgbClr val="FF0000"/>
                </a:solidFill>
                <a:latin typeface="Calibri" pitchFamily="34" charset="0"/>
                <a:cs typeface="Microsoft Sans Serif" pitchFamily="34" charset="0"/>
              </a:rPr>
              <a:t>применяются унифицированные подтверждающие документы – Справки об оплате услуг/взносов (Федеральный закон от 31.07.2023</a:t>
            </a:r>
          </a:p>
          <a:p>
            <a:pPr algn="ctr">
              <a:spcBef>
                <a:spcPts val="100"/>
              </a:spcBef>
            </a:pPr>
            <a:r>
              <a:rPr lang="ru-RU" altLang="ru-RU" sz="1300">
                <a:solidFill>
                  <a:srgbClr val="FF0000"/>
                </a:solidFill>
                <a:latin typeface="Calibri" pitchFamily="34" charset="0"/>
                <a:cs typeface="Microsoft Sans Serif" pitchFamily="34" charset="0"/>
              </a:rPr>
              <a:t> № 389-ФЗ)</a:t>
            </a:r>
          </a:p>
        </p:txBody>
      </p:sp>
      <p:grpSp>
        <p:nvGrpSpPr>
          <p:cNvPr id="8222" name="object 55"/>
          <p:cNvGrpSpPr>
            <a:grpSpLocks/>
          </p:cNvGrpSpPr>
          <p:nvPr/>
        </p:nvGrpSpPr>
        <p:grpSpPr bwMode="auto">
          <a:xfrm>
            <a:off x="841375" y="1285875"/>
            <a:ext cx="611188" cy="2393950"/>
            <a:chOff x="153352" y="1245451"/>
            <a:chExt cx="651510" cy="2393315"/>
          </a:xfrm>
        </p:grpSpPr>
        <p:pic>
          <p:nvPicPr>
            <p:cNvPr id="8234" name="object 5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411" y="1933676"/>
              <a:ext cx="480390" cy="49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352" y="1245451"/>
              <a:ext cx="571461" cy="62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352" y="2625255"/>
              <a:ext cx="650900" cy="4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object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45" y="3227269"/>
              <a:ext cx="416494" cy="41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23" name="object 60"/>
          <p:cNvSpPr txBox="1">
            <a:spLocks noChangeArrowheads="1"/>
          </p:cNvSpPr>
          <p:nvPr/>
        </p:nvSpPr>
        <p:spPr bwMode="auto">
          <a:xfrm>
            <a:off x="854075" y="469900"/>
            <a:ext cx="2946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400">
                <a:solidFill>
                  <a:srgbClr val="C00000"/>
                </a:solidFill>
                <a:latin typeface="Calibri" pitchFamily="34" charset="0"/>
                <a:cs typeface="Arial" pitchFamily="34" charset="0"/>
              </a:rPr>
              <a:t>С 1 января 2024 года </a:t>
            </a:r>
            <a:r>
              <a:rPr lang="ru-RU" altLang="ru-RU" sz="1400">
                <a:latin typeface="Calibri" pitchFamily="34" charset="0"/>
                <a:cs typeface="Microsoft Sans Serif" pitchFamily="34" charset="0"/>
              </a:rPr>
              <a:t>для получения социальных налоговых вычетов на оплату/уплату расходов на:</a:t>
            </a:r>
          </a:p>
        </p:txBody>
      </p:sp>
      <p:sp>
        <p:nvSpPr>
          <p:cNvPr id="8224" name="object 61"/>
          <p:cNvSpPr txBox="1">
            <a:spLocks noChangeArrowheads="1"/>
          </p:cNvSpPr>
          <p:nvPr/>
        </p:nvSpPr>
        <p:spPr bwMode="auto">
          <a:xfrm>
            <a:off x="1452563" y="1285875"/>
            <a:ext cx="16748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400">
                <a:latin typeface="Calibri" pitchFamily="34" charset="0"/>
                <a:cs typeface="Microsoft Sans Serif" pitchFamily="34" charset="0"/>
              </a:rPr>
              <a:t>Медицинские услуги</a:t>
            </a:r>
          </a:p>
        </p:txBody>
      </p:sp>
      <p:sp>
        <p:nvSpPr>
          <p:cNvPr id="62" name="object 62"/>
          <p:cNvSpPr txBox="1"/>
          <p:nvPr/>
        </p:nvSpPr>
        <p:spPr>
          <a:xfrm>
            <a:off x="1444625" y="1938338"/>
            <a:ext cx="1752600" cy="444500"/>
          </a:xfrm>
          <a:prstGeom prst="rect">
            <a:avLst/>
          </a:prstGeom>
        </p:spPr>
        <p:txBody>
          <a:bodyPr lIns="0" tIns="13335" rIns="0" bIns="0">
            <a:spAutoFit/>
          </a:bodyPr>
          <a:lstStyle/>
          <a:p>
            <a:pPr marL="12700">
              <a:spcBef>
                <a:spcPts val="105"/>
              </a:spcBef>
              <a:defRPr/>
            </a:pPr>
            <a:r>
              <a:rPr sz="1400" dirty="0">
                <a:latin typeface="+mn-lt"/>
                <a:cs typeface="Microsoft Sans Serif"/>
              </a:rPr>
              <a:t>Образовательные услуги</a:t>
            </a:r>
          </a:p>
        </p:txBody>
      </p:sp>
      <p:sp>
        <p:nvSpPr>
          <p:cNvPr id="8226" name="object 63"/>
          <p:cNvSpPr txBox="1">
            <a:spLocks noChangeArrowheads="1"/>
          </p:cNvSpPr>
          <p:nvPr/>
        </p:nvSpPr>
        <p:spPr bwMode="auto">
          <a:xfrm>
            <a:off x="1460500" y="2616200"/>
            <a:ext cx="22304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400">
                <a:latin typeface="Calibri" pitchFamily="34" charset="0"/>
                <a:cs typeface="Microsoft Sans Serif" pitchFamily="34" charset="0"/>
              </a:rPr>
              <a:t>Физкультурно-оздоровительные услуги</a:t>
            </a:r>
          </a:p>
        </p:txBody>
      </p:sp>
      <p:pic>
        <p:nvPicPr>
          <p:cNvPr id="8227" name="object 6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6625" y="3810000"/>
            <a:ext cx="393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object 65"/>
          <p:cNvSpPr txBox="1">
            <a:spLocks noChangeArrowheads="1"/>
          </p:cNvSpPr>
          <p:nvPr/>
        </p:nvSpPr>
        <p:spPr bwMode="auto">
          <a:xfrm>
            <a:off x="1460500" y="3308350"/>
            <a:ext cx="23129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spcBef>
                <a:spcPts val="100"/>
              </a:spcBef>
            </a:pPr>
            <a:r>
              <a:rPr lang="ru-RU" altLang="ru-RU" sz="1400">
                <a:latin typeface="Calibri" pitchFamily="34" charset="0"/>
                <a:cs typeface="Microsoft Sans Serif" pitchFamily="34" charset="0"/>
              </a:rPr>
              <a:t>Добровольного страхования жизни</a:t>
            </a:r>
          </a:p>
          <a:p>
            <a:pPr>
              <a:spcBef>
                <a:spcPts val="975"/>
              </a:spcBef>
            </a:pPr>
            <a:r>
              <a:rPr lang="ru-RU" altLang="ru-RU" sz="1400">
                <a:latin typeface="Calibri" pitchFamily="34" charset="0"/>
                <a:cs typeface="Microsoft Sans Serif" pitchFamily="34" charset="0"/>
              </a:rPr>
              <a:t>Негосударственного пенсионного страхования</a:t>
            </a:r>
          </a:p>
        </p:txBody>
      </p:sp>
      <p:grpSp>
        <p:nvGrpSpPr>
          <p:cNvPr id="8229" name="object 66"/>
          <p:cNvGrpSpPr>
            <a:grpSpLocks/>
          </p:cNvGrpSpPr>
          <p:nvPr/>
        </p:nvGrpSpPr>
        <p:grpSpPr bwMode="auto">
          <a:xfrm>
            <a:off x="515938" y="120650"/>
            <a:ext cx="3090862" cy="6899275"/>
            <a:chOff x="-308406" y="120777"/>
            <a:chExt cx="3775652" cy="6899935"/>
          </a:xfrm>
        </p:grpSpPr>
        <p:sp>
          <p:nvSpPr>
            <p:cNvPr id="67" name="object 67"/>
            <p:cNvSpPr/>
            <p:nvPr/>
          </p:nvSpPr>
          <p:spPr>
            <a:xfrm>
              <a:off x="56167" y="120777"/>
              <a:ext cx="3411079" cy="5428182"/>
            </a:xfrm>
            <a:custGeom>
              <a:avLst/>
              <a:gdLst/>
              <a:ahLst/>
              <a:cxnLst/>
              <a:rect l="l" t="t" r="r" b="b"/>
              <a:pathLst>
                <a:path w="3411220" h="5428615">
                  <a:moveTo>
                    <a:pt x="0" y="568578"/>
                  </a:moveTo>
                  <a:lnTo>
                    <a:pt x="2086" y="519512"/>
                  </a:lnTo>
                  <a:lnTo>
                    <a:pt x="8233" y="471605"/>
                  </a:lnTo>
                  <a:lnTo>
                    <a:pt x="18269" y="425030"/>
                  </a:lnTo>
                  <a:lnTo>
                    <a:pt x="32024" y="379957"/>
                  </a:lnTo>
                  <a:lnTo>
                    <a:pt x="49326" y="336555"/>
                  </a:lnTo>
                  <a:lnTo>
                    <a:pt x="70006" y="294996"/>
                  </a:lnTo>
                  <a:lnTo>
                    <a:pt x="93893" y="255450"/>
                  </a:lnTo>
                  <a:lnTo>
                    <a:pt x="120816" y="218088"/>
                  </a:lnTo>
                  <a:lnTo>
                    <a:pt x="150604" y="183080"/>
                  </a:lnTo>
                  <a:lnTo>
                    <a:pt x="183086" y="150597"/>
                  </a:lnTo>
                  <a:lnTo>
                    <a:pt x="218093" y="120809"/>
                  </a:lnTo>
                  <a:lnTo>
                    <a:pt x="255453" y="93887"/>
                  </a:lnTo>
                  <a:lnTo>
                    <a:pt x="294996" y="70001"/>
                  </a:lnTo>
                  <a:lnTo>
                    <a:pt x="336551" y="49322"/>
                  </a:lnTo>
                  <a:lnTo>
                    <a:pt x="379947" y="32021"/>
                  </a:lnTo>
                  <a:lnTo>
                    <a:pt x="425014" y="18267"/>
                  </a:lnTo>
                  <a:lnTo>
                    <a:pt x="471582" y="8232"/>
                  </a:lnTo>
                  <a:lnTo>
                    <a:pt x="519478" y="2086"/>
                  </a:lnTo>
                  <a:lnTo>
                    <a:pt x="568534" y="0"/>
                  </a:lnTo>
                  <a:lnTo>
                    <a:pt x="2842621" y="0"/>
                  </a:lnTo>
                  <a:lnTo>
                    <a:pt x="2891670" y="2086"/>
                  </a:lnTo>
                  <a:lnTo>
                    <a:pt x="2939562" y="8232"/>
                  </a:lnTo>
                  <a:lnTo>
                    <a:pt x="2986127" y="18267"/>
                  </a:lnTo>
                  <a:lnTo>
                    <a:pt x="3031193" y="32021"/>
                  </a:lnTo>
                  <a:lnTo>
                    <a:pt x="3074590" y="49322"/>
                  </a:lnTo>
                  <a:lnTo>
                    <a:pt x="3116148" y="70001"/>
                  </a:lnTo>
                  <a:lnTo>
                    <a:pt x="3155694" y="93887"/>
                  </a:lnTo>
                  <a:lnTo>
                    <a:pt x="3193058" y="120809"/>
                  </a:lnTo>
                  <a:lnTo>
                    <a:pt x="3228070" y="150597"/>
                  </a:lnTo>
                  <a:lnTo>
                    <a:pt x="3260558" y="183080"/>
                  </a:lnTo>
                  <a:lnTo>
                    <a:pt x="3290352" y="218088"/>
                  </a:lnTo>
                  <a:lnTo>
                    <a:pt x="3317280" y="255450"/>
                  </a:lnTo>
                  <a:lnTo>
                    <a:pt x="3341173" y="294996"/>
                  </a:lnTo>
                  <a:lnTo>
                    <a:pt x="3361858" y="336555"/>
                  </a:lnTo>
                  <a:lnTo>
                    <a:pt x="3379166" y="379957"/>
                  </a:lnTo>
                  <a:lnTo>
                    <a:pt x="3392925" y="425030"/>
                  </a:lnTo>
                  <a:lnTo>
                    <a:pt x="3402964" y="471605"/>
                  </a:lnTo>
                  <a:lnTo>
                    <a:pt x="3409113" y="519512"/>
                  </a:lnTo>
                  <a:lnTo>
                    <a:pt x="3411200" y="568578"/>
                  </a:lnTo>
                  <a:lnTo>
                    <a:pt x="3411200" y="4859528"/>
                  </a:lnTo>
                  <a:lnTo>
                    <a:pt x="3409113" y="4908594"/>
                  </a:lnTo>
                  <a:lnTo>
                    <a:pt x="3402964" y="4956501"/>
                  </a:lnTo>
                  <a:lnTo>
                    <a:pt x="3392925" y="5003076"/>
                  </a:lnTo>
                  <a:lnTo>
                    <a:pt x="3379166" y="5048149"/>
                  </a:lnTo>
                  <a:lnTo>
                    <a:pt x="3361858" y="5091551"/>
                  </a:lnTo>
                  <a:lnTo>
                    <a:pt x="3341173" y="5133110"/>
                  </a:lnTo>
                  <a:lnTo>
                    <a:pt x="3317280" y="5172656"/>
                  </a:lnTo>
                  <a:lnTo>
                    <a:pt x="3290352" y="5210018"/>
                  </a:lnTo>
                  <a:lnTo>
                    <a:pt x="3260558" y="5245026"/>
                  </a:lnTo>
                  <a:lnTo>
                    <a:pt x="3228070" y="5277509"/>
                  </a:lnTo>
                  <a:lnTo>
                    <a:pt x="3193058" y="5307297"/>
                  </a:lnTo>
                  <a:lnTo>
                    <a:pt x="3155694" y="5334219"/>
                  </a:lnTo>
                  <a:lnTo>
                    <a:pt x="3116148" y="5358105"/>
                  </a:lnTo>
                  <a:lnTo>
                    <a:pt x="3074590" y="5378784"/>
                  </a:lnTo>
                  <a:lnTo>
                    <a:pt x="3031193" y="5396085"/>
                  </a:lnTo>
                  <a:lnTo>
                    <a:pt x="2986127" y="5409839"/>
                  </a:lnTo>
                  <a:lnTo>
                    <a:pt x="2939562" y="5419874"/>
                  </a:lnTo>
                  <a:lnTo>
                    <a:pt x="2891670" y="5426020"/>
                  </a:lnTo>
                  <a:lnTo>
                    <a:pt x="2842621" y="5428107"/>
                  </a:lnTo>
                  <a:lnTo>
                    <a:pt x="568534" y="5428107"/>
                  </a:lnTo>
                  <a:lnTo>
                    <a:pt x="519478" y="5426020"/>
                  </a:lnTo>
                  <a:lnTo>
                    <a:pt x="471582" y="5419874"/>
                  </a:lnTo>
                  <a:lnTo>
                    <a:pt x="425014" y="5409839"/>
                  </a:lnTo>
                  <a:lnTo>
                    <a:pt x="379947" y="5396085"/>
                  </a:lnTo>
                  <a:lnTo>
                    <a:pt x="336551" y="5378784"/>
                  </a:lnTo>
                  <a:lnTo>
                    <a:pt x="294996" y="5358105"/>
                  </a:lnTo>
                  <a:lnTo>
                    <a:pt x="255453" y="5334219"/>
                  </a:lnTo>
                  <a:lnTo>
                    <a:pt x="218093" y="5307297"/>
                  </a:lnTo>
                  <a:lnTo>
                    <a:pt x="183086" y="5277509"/>
                  </a:lnTo>
                  <a:lnTo>
                    <a:pt x="150604" y="5245026"/>
                  </a:lnTo>
                  <a:lnTo>
                    <a:pt x="120816" y="5210018"/>
                  </a:lnTo>
                  <a:lnTo>
                    <a:pt x="93893" y="5172656"/>
                  </a:lnTo>
                  <a:lnTo>
                    <a:pt x="70006" y="5133110"/>
                  </a:lnTo>
                  <a:lnTo>
                    <a:pt x="49326" y="5091551"/>
                  </a:lnTo>
                  <a:lnTo>
                    <a:pt x="32024" y="5048149"/>
                  </a:lnTo>
                  <a:lnTo>
                    <a:pt x="18269" y="5003076"/>
                  </a:lnTo>
                  <a:lnTo>
                    <a:pt x="8233" y="4956501"/>
                  </a:lnTo>
                  <a:lnTo>
                    <a:pt x="2086" y="4908594"/>
                  </a:lnTo>
                  <a:lnTo>
                    <a:pt x="0" y="4859528"/>
                  </a:lnTo>
                  <a:lnTo>
                    <a:pt x="0" y="568578"/>
                  </a:lnTo>
                  <a:close/>
                </a:path>
              </a:pathLst>
            </a:custGeom>
            <a:ln w="31750">
              <a:solidFill>
                <a:srgbClr val="00AFEF"/>
              </a:solidFill>
            </a:ln>
          </p:spPr>
          <p:txBody>
            <a:bodyPr lIns="0" tIns="0" rIns="0" bIns="0"/>
            <a:lstStyle/>
            <a:p>
              <a:pPr>
                <a:defRPr/>
              </a:pPr>
              <a:endParaRPr>
                <a:latin typeface="+mn-lt"/>
              </a:endParaRPr>
            </a:p>
          </p:txBody>
        </p:sp>
        <p:pic>
          <p:nvPicPr>
            <p:cNvPr id="8233"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406" y="6549911"/>
              <a:ext cx="445680" cy="47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object 8"/>
          <p:cNvSpPr txBox="1"/>
          <p:nvPr/>
        </p:nvSpPr>
        <p:spPr>
          <a:xfrm>
            <a:off x="3925888" y="1773238"/>
            <a:ext cx="3133725" cy="568325"/>
          </a:xfrm>
          <a:prstGeom prst="rect">
            <a:avLst/>
          </a:prstGeom>
        </p:spPr>
        <p:txBody>
          <a:bodyPr lIns="0" tIns="13335" rIns="0" bIns="0">
            <a:spAutoFit/>
          </a:bodyPr>
          <a:lstStyle/>
          <a:p>
            <a:pPr marL="12700">
              <a:spcBef>
                <a:spcPts val="105"/>
              </a:spcBef>
              <a:defRPr/>
            </a:pPr>
            <a:r>
              <a:rPr lang="ru-RU" sz="1800" dirty="0">
                <a:latin typeface="+mn-lt"/>
                <a:cs typeface="Microsoft Sans Serif"/>
              </a:rPr>
              <a:t>Это способ вернуть часть понесенных расходов  (13%)</a:t>
            </a:r>
            <a:endParaRPr sz="1800" dirty="0">
              <a:latin typeface="+mn-lt"/>
              <a:cs typeface="Microsoft Sans Serif"/>
            </a:endParaRPr>
          </a:p>
        </p:txBody>
      </p:sp>
      <p:sp>
        <p:nvSpPr>
          <p:cNvPr id="72" name="Прямоугольник 71"/>
          <p:cNvSpPr/>
          <p:nvPr/>
        </p:nvSpPr>
        <p:spPr>
          <a:xfrm>
            <a:off x="8499475" y="814388"/>
            <a:ext cx="2835275" cy="939800"/>
          </a:xfrm>
          <a:prstGeom prst="rect">
            <a:avLst/>
          </a:prstGeom>
        </p:spPr>
        <p:txBody>
          <a:bodyPr anchor="ctr">
            <a:spAutoFit/>
          </a:bodyPr>
          <a:lstStyle/>
          <a:p>
            <a:pPr>
              <a:defRPr/>
            </a:pPr>
            <a:r>
              <a:rPr lang="ru-RU" sz="1100" dirty="0">
                <a:latin typeface="+mj-lt"/>
              </a:rPr>
              <a:t>Налогоплательщик оплачивает</a:t>
            </a:r>
          </a:p>
          <a:p>
            <a:pPr>
              <a:defRPr/>
            </a:pPr>
            <a:r>
              <a:rPr lang="ru-RU" sz="1100" dirty="0">
                <a:latin typeface="+mj-lt"/>
              </a:rPr>
              <a:t>услугу (взносы), дает согласие</a:t>
            </a:r>
          </a:p>
          <a:p>
            <a:pPr>
              <a:defRPr/>
            </a:pPr>
            <a:r>
              <a:rPr lang="ru-RU" sz="1100" dirty="0">
                <a:latin typeface="+mj-lt"/>
              </a:rPr>
              <a:t>(поручает) поставщику услуг на</a:t>
            </a:r>
          </a:p>
          <a:p>
            <a:pPr>
              <a:defRPr/>
            </a:pPr>
            <a:r>
              <a:rPr lang="ru-RU" sz="1100" dirty="0">
                <a:latin typeface="+mj-lt"/>
              </a:rPr>
              <a:t>передачу сведений о расходах</a:t>
            </a:r>
          </a:p>
          <a:p>
            <a:pPr>
              <a:defRPr/>
            </a:pPr>
            <a:r>
              <a:rPr lang="ru-RU" sz="1100" dirty="0">
                <a:latin typeface="+mj-lt"/>
              </a:rPr>
              <a:t>в налоговый орган</a:t>
            </a:r>
          </a:p>
        </p:txBody>
      </p:sp>
    </p:spTree>
    <p:extLst>
      <p:ext uri="{BB962C8B-B14F-4D97-AF65-F5344CB8AC3E}">
        <p14:creationId xmlns:p14="http://schemas.microsoft.com/office/powerpoint/2010/main" val="167250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5"/>
          <p:cNvSpPr txBox="1">
            <a:spLocks noChangeArrowheads="1"/>
          </p:cNvSpPr>
          <p:nvPr/>
        </p:nvSpPr>
        <p:spPr bwMode="auto">
          <a:xfrm>
            <a:off x="7362825" y="3617913"/>
            <a:ext cx="28400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9690" rIns="0" bIns="0">
            <a:spAutoFit/>
          </a:bodyPr>
          <a:lstStyle>
            <a:lvl1pPr marL="27305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ts val="1938"/>
              </a:lnSpc>
              <a:spcBef>
                <a:spcPts val="1988"/>
              </a:spcBef>
            </a:pPr>
            <a:r>
              <a:rPr lang="ru-RU" altLang="ru-RU" sz="1800">
                <a:solidFill>
                  <a:srgbClr val="C00000"/>
                </a:solidFill>
                <a:latin typeface="Calibri" pitchFamily="34" charset="0"/>
                <a:cs typeface="Microsoft Sans Serif" pitchFamily="34" charset="0"/>
              </a:rPr>
              <a:t>для физических лиц - потребителей услуг </a:t>
            </a:r>
            <a:r>
              <a:rPr lang="ru-RU" altLang="ru-RU" sz="1800" i="1">
                <a:solidFill>
                  <a:srgbClr val="0D0D0D"/>
                </a:solidFill>
                <a:latin typeface="Calibri" pitchFamily="34" charset="0"/>
                <a:cs typeface="Arial" pitchFamily="34" charset="0"/>
              </a:rPr>
              <a:t>после 01.01.2024</a:t>
            </a:r>
            <a:endParaRPr lang="ru-RU" altLang="ru-RU" sz="1800">
              <a:latin typeface="Calibri" pitchFamily="34" charset="0"/>
              <a:cs typeface="Arial" pitchFamily="34" charset="0"/>
            </a:endParaRPr>
          </a:p>
        </p:txBody>
      </p:sp>
      <p:sp>
        <p:nvSpPr>
          <p:cNvPr id="6" name="object 6"/>
          <p:cNvSpPr/>
          <p:nvPr/>
        </p:nvSpPr>
        <p:spPr>
          <a:xfrm>
            <a:off x="3417888" y="0"/>
            <a:ext cx="0" cy="7559675"/>
          </a:xfrm>
          <a:custGeom>
            <a:avLst/>
            <a:gdLst/>
            <a:ahLst/>
            <a:cxnLst/>
            <a:rect l="l" t="t" r="r" b="b"/>
            <a:pathLst>
              <a:path h="7561580">
                <a:moveTo>
                  <a:pt x="0" y="0"/>
                </a:moveTo>
                <a:lnTo>
                  <a:pt x="0" y="7561262"/>
                </a:lnTo>
              </a:path>
            </a:pathLst>
          </a:custGeom>
          <a:ln w="6350">
            <a:solidFill>
              <a:srgbClr val="C7C7C7"/>
            </a:solidFill>
            <a:prstDash val="sysDash"/>
          </a:ln>
        </p:spPr>
        <p:txBody>
          <a:bodyPr lIns="0" tIns="0" rIns="0" bIns="0"/>
          <a:lstStyle/>
          <a:p>
            <a:pPr>
              <a:defRPr/>
            </a:pPr>
            <a:endParaRPr>
              <a:latin typeface="+mj-lt"/>
            </a:endParaRPr>
          </a:p>
        </p:txBody>
      </p:sp>
      <p:sp>
        <p:nvSpPr>
          <p:cNvPr id="7" name="object 7"/>
          <p:cNvSpPr/>
          <p:nvPr/>
        </p:nvSpPr>
        <p:spPr>
          <a:xfrm>
            <a:off x="7096125" y="0"/>
            <a:ext cx="0" cy="7559675"/>
          </a:xfrm>
          <a:custGeom>
            <a:avLst/>
            <a:gdLst/>
            <a:ahLst/>
            <a:cxnLst/>
            <a:rect l="l" t="t" r="r" b="b"/>
            <a:pathLst>
              <a:path h="7561580">
                <a:moveTo>
                  <a:pt x="0" y="0"/>
                </a:moveTo>
                <a:lnTo>
                  <a:pt x="0" y="7561262"/>
                </a:lnTo>
              </a:path>
            </a:pathLst>
          </a:custGeom>
          <a:ln w="6350">
            <a:solidFill>
              <a:srgbClr val="C7C7C7"/>
            </a:solidFill>
            <a:prstDash val="sysDash"/>
          </a:ln>
        </p:spPr>
        <p:txBody>
          <a:bodyPr lIns="0" tIns="0" rIns="0" bIns="0"/>
          <a:lstStyle/>
          <a:p>
            <a:pPr>
              <a:defRPr/>
            </a:pPr>
            <a:endParaRPr>
              <a:latin typeface="+mj-lt"/>
            </a:endParaRPr>
          </a:p>
        </p:txBody>
      </p:sp>
      <p:sp>
        <p:nvSpPr>
          <p:cNvPr id="9221" name="object 15"/>
          <p:cNvSpPr txBox="1">
            <a:spLocks noChangeArrowheads="1"/>
          </p:cNvSpPr>
          <p:nvPr/>
        </p:nvSpPr>
        <p:spPr bwMode="auto">
          <a:xfrm>
            <a:off x="3863975" y="5110163"/>
            <a:ext cx="28463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175">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ts val="1925"/>
              </a:lnSpc>
              <a:spcBef>
                <a:spcPts val="100"/>
              </a:spcBef>
            </a:pPr>
            <a:r>
              <a:rPr lang="ru-RU" altLang="ru-RU" sz="1600">
                <a:latin typeface="Calibri" pitchFamily="34" charset="0"/>
                <a:cs typeface="Microsoft Sans Serif" pitchFamily="34" charset="0"/>
              </a:rPr>
              <a:t>Новые формы</a:t>
            </a:r>
          </a:p>
          <a:p>
            <a:pPr algn="ctr">
              <a:lnSpc>
                <a:spcPts val="2400"/>
              </a:lnSpc>
            </a:pPr>
            <a:r>
              <a:rPr lang="ru-RU" altLang="ru-RU" sz="2000">
                <a:latin typeface="Calibri" pitchFamily="34" charset="0"/>
                <a:cs typeface="Microsoft Sans Serif" pitchFamily="34" charset="0"/>
              </a:rPr>
              <a:t>СПРАВОК (СВЕДЕНИЙ)</a:t>
            </a:r>
          </a:p>
          <a:p>
            <a:pPr algn="ctr"/>
            <a:r>
              <a:rPr lang="ru-RU" altLang="ru-RU" sz="1600">
                <a:latin typeface="Calibri" pitchFamily="34" charset="0"/>
                <a:cs typeface="Microsoft Sans Serif" pitchFamily="34" charset="0"/>
              </a:rPr>
              <a:t>об оплате услуг/взносов, предусмотрены только в отношении расходов налогоплательщиков, понесенных</a:t>
            </a:r>
          </a:p>
          <a:p>
            <a:pPr algn="ctr">
              <a:lnSpc>
                <a:spcPts val="2400"/>
              </a:lnSpc>
            </a:pPr>
            <a:r>
              <a:rPr lang="ru-RU" altLang="ru-RU" sz="1600">
                <a:solidFill>
                  <a:srgbClr val="006FC0"/>
                </a:solidFill>
                <a:latin typeface="Calibri" pitchFamily="34" charset="0"/>
                <a:cs typeface="Microsoft Sans Serif" pitchFamily="34" charset="0"/>
              </a:rPr>
              <a:t>с </a:t>
            </a:r>
            <a:r>
              <a:rPr lang="ru-RU" altLang="ru-RU" sz="2000">
                <a:solidFill>
                  <a:srgbClr val="006FC0"/>
                </a:solidFill>
                <a:latin typeface="Calibri" pitchFamily="34" charset="0"/>
                <a:cs typeface="Microsoft Sans Serif" pitchFamily="34" charset="0"/>
              </a:rPr>
              <a:t>1 января 2024 года</a:t>
            </a:r>
            <a:endParaRPr lang="ru-RU" altLang="ru-RU" sz="2000">
              <a:latin typeface="Calibri" pitchFamily="34" charset="0"/>
              <a:cs typeface="Microsoft Sans Serif" pitchFamily="34" charset="0"/>
            </a:endParaRPr>
          </a:p>
        </p:txBody>
      </p:sp>
      <p:grpSp>
        <p:nvGrpSpPr>
          <p:cNvPr id="9222" name="object 16"/>
          <p:cNvGrpSpPr>
            <a:grpSpLocks/>
          </p:cNvGrpSpPr>
          <p:nvPr/>
        </p:nvGrpSpPr>
        <p:grpSpPr bwMode="auto">
          <a:xfrm>
            <a:off x="3609975" y="1136650"/>
            <a:ext cx="1639888" cy="1541463"/>
            <a:chOff x="3610228" y="1136269"/>
            <a:chExt cx="1638935" cy="1543050"/>
          </a:xfrm>
        </p:grpSpPr>
        <p:sp>
          <p:nvSpPr>
            <p:cNvPr id="17" name="object 17"/>
            <p:cNvSpPr/>
            <p:nvPr/>
          </p:nvSpPr>
          <p:spPr>
            <a:xfrm>
              <a:off x="3616574" y="1142626"/>
              <a:ext cx="1626242" cy="1530337"/>
            </a:xfrm>
            <a:custGeom>
              <a:avLst/>
              <a:gdLst/>
              <a:ahLst/>
              <a:cxnLst/>
              <a:rect l="l" t="t" r="r" b="b"/>
              <a:pathLst>
                <a:path w="1626235" h="1530350">
                  <a:moveTo>
                    <a:pt x="1472692" y="0"/>
                  </a:moveTo>
                  <a:lnTo>
                    <a:pt x="153035" y="0"/>
                  </a:lnTo>
                  <a:lnTo>
                    <a:pt x="104639" y="7795"/>
                  </a:lnTo>
                  <a:lnTo>
                    <a:pt x="62627" y="29508"/>
                  </a:lnTo>
                  <a:lnTo>
                    <a:pt x="29508" y="62627"/>
                  </a:lnTo>
                  <a:lnTo>
                    <a:pt x="7795" y="104639"/>
                  </a:lnTo>
                  <a:lnTo>
                    <a:pt x="0" y="153035"/>
                  </a:lnTo>
                  <a:lnTo>
                    <a:pt x="0" y="1377188"/>
                  </a:lnTo>
                  <a:lnTo>
                    <a:pt x="7795" y="1425534"/>
                  </a:lnTo>
                  <a:lnTo>
                    <a:pt x="29508" y="1467540"/>
                  </a:lnTo>
                  <a:lnTo>
                    <a:pt x="62627" y="1500677"/>
                  </a:lnTo>
                  <a:lnTo>
                    <a:pt x="104639" y="1522415"/>
                  </a:lnTo>
                  <a:lnTo>
                    <a:pt x="153035" y="1530223"/>
                  </a:lnTo>
                  <a:lnTo>
                    <a:pt x="1472692" y="1530223"/>
                  </a:lnTo>
                  <a:lnTo>
                    <a:pt x="1521087" y="1522415"/>
                  </a:lnTo>
                  <a:lnTo>
                    <a:pt x="1563099" y="1500677"/>
                  </a:lnTo>
                  <a:lnTo>
                    <a:pt x="1596218" y="1467540"/>
                  </a:lnTo>
                  <a:lnTo>
                    <a:pt x="1617931" y="1425534"/>
                  </a:lnTo>
                  <a:lnTo>
                    <a:pt x="1625727" y="1377188"/>
                  </a:lnTo>
                  <a:lnTo>
                    <a:pt x="1625727" y="153035"/>
                  </a:lnTo>
                  <a:lnTo>
                    <a:pt x="1617931" y="104639"/>
                  </a:lnTo>
                  <a:lnTo>
                    <a:pt x="1596218" y="62627"/>
                  </a:lnTo>
                  <a:lnTo>
                    <a:pt x="1563099" y="29508"/>
                  </a:lnTo>
                  <a:lnTo>
                    <a:pt x="1521087" y="7795"/>
                  </a:lnTo>
                  <a:lnTo>
                    <a:pt x="1472692" y="0"/>
                  </a:lnTo>
                  <a:close/>
                </a:path>
              </a:pathLst>
            </a:custGeom>
            <a:solidFill>
              <a:srgbClr val="DFEEF1"/>
            </a:solidFill>
          </p:spPr>
          <p:txBody>
            <a:bodyPr lIns="0" tIns="0" rIns="0" bIns="0"/>
            <a:lstStyle/>
            <a:p>
              <a:pPr>
                <a:defRPr/>
              </a:pPr>
              <a:endParaRPr>
                <a:latin typeface="+mj-lt"/>
              </a:endParaRPr>
            </a:p>
          </p:txBody>
        </p:sp>
        <p:sp>
          <p:nvSpPr>
            <p:cNvPr id="18" name="object 18"/>
            <p:cNvSpPr/>
            <p:nvPr/>
          </p:nvSpPr>
          <p:spPr>
            <a:xfrm>
              <a:off x="3616574" y="1142626"/>
              <a:ext cx="1626242" cy="1530337"/>
            </a:xfrm>
            <a:custGeom>
              <a:avLst/>
              <a:gdLst/>
              <a:ahLst/>
              <a:cxnLst/>
              <a:rect l="l" t="t" r="r" b="b"/>
              <a:pathLst>
                <a:path w="1626235" h="1530350">
                  <a:moveTo>
                    <a:pt x="0" y="153035"/>
                  </a:moveTo>
                  <a:lnTo>
                    <a:pt x="7795" y="104639"/>
                  </a:lnTo>
                  <a:lnTo>
                    <a:pt x="29508" y="62627"/>
                  </a:lnTo>
                  <a:lnTo>
                    <a:pt x="62627" y="29508"/>
                  </a:lnTo>
                  <a:lnTo>
                    <a:pt x="104639" y="7795"/>
                  </a:lnTo>
                  <a:lnTo>
                    <a:pt x="153035" y="0"/>
                  </a:lnTo>
                  <a:lnTo>
                    <a:pt x="1472692" y="0"/>
                  </a:lnTo>
                  <a:lnTo>
                    <a:pt x="1521087" y="7795"/>
                  </a:lnTo>
                  <a:lnTo>
                    <a:pt x="1563099" y="29508"/>
                  </a:lnTo>
                  <a:lnTo>
                    <a:pt x="1596218" y="62627"/>
                  </a:lnTo>
                  <a:lnTo>
                    <a:pt x="1617931" y="104639"/>
                  </a:lnTo>
                  <a:lnTo>
                    <a:pt x="1625727" y="153035"/>
                  </a:lnTo>
                  <a:lnTo>
                    <a:pt x="1625727" y="1377188"/>
                  </a:lnTo>
                  <a:lnTo>
                    <a:pt x="1617931" y="1425534"/>
                  </a:lnTo>
                  <a:lnTo>
                    <a:pt x="1596218" y="1467540"/>
                  </a:lnTo>
                  <a:lnTo>
                    <a:pt x="1563099" y="1500677"/>
                  </a:lnTo>
                  <a:lnTo>
                    <a:pt x="1521087" y="1522415"/>
                  </a:lnTo>
                  <a:lnTo>
                    <a:pt x="1472692" y="1530223"/>
                  </a:lnTo>
                  <a:lnTo>
                    <a:pt x="153035" y="1530223"/>
                  </a:lnTo>
                  <a:lnTo>
                    <a:pt x="104639" y="1522415"/>
                  </a:lnTo>
                  <a:lnTo>
                    <a:pt x="62627" y="1500677"/>
                  </a:lnTo>
                  <a:lnTo>
                    <a:pt x="29508" y="1467540"/>
                  </a:lnTo>
                  <a:lnTo>
                    <a:pt x="7795" y="1425534"/>
                  </a:lnTo>
                  <a:lnTo>
                    <a:pt x="0" y="1377188"/>
                  </a:lnTo>
                  <a:lnTo>
                    <a:pt x="0" y="153035"/>
                  </a:lnTo>
                  <a:close/>
                </a:path>
              </a:pathLst>
            </a:custGeom>
            <a:ln w="12700">
              <a:solidFill>
                <a:srgbClr val="00AFEF"/>
              </a:solidFill>
            </a:ln>
          </p:spPr>
          <p:txBody>
            <a:bodyPr lIns="0" tIns="0" rIns="0" bIns="0"/>
            <a:lstStyle/>
            <a:p>
              <a:pPr>
                <a:defRPr/>
              </a:pPr>
              <a:endParaRPr>
                <a:latin typeface="+mj-lt"/>
              </a:endParaRPr>
            </a:p>
          </p:txBody>
        </p:sp>
      </p:grpSp>
      <p:sp>
        <p:nvSpPr>
          <p:cNvPr id="9223" name="object 19"/>
          <p:cNvSpPr txBox="1">
            <a:spLocks noChangeArrowheads="1"/>
          </p:cNvSpPr>
          <p:nvPr/>
        </p:nvSpPr>
        <p:spPr bwMode="auto">
          <a:xfrm>
            <a:off x="3721100" y="1312863"/>
            <a:ext cx="142081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ct val="86000"/>
              </a:lnSpc>
              <a:spcBef>
                <a:spcPts val="338"/>
              </a:spcBef>
            </a:pPr>
            <a:r>
              <a:rPr lang="ru-RU" altLang="ru-RU" sz="1200">
                <a:latin typeface="Calibri" pitchFamily="34" charset="0"/>
                <a:cs typeface="Microsoft Sans Serif" pitchFamily="34" charset="0"/>
              </a:rPr>
              <a:t>если сведения о расходах поступили до 25 февраля, года следующего за годом, в котором оплачены услуги</a:t>
            </a:r>
          </a:p>
        </p:txBody>
      </p:sp>
      <p:grpSp>
        <p:nvGrpSpPr>
          <p:cNvPr id="9224" name="object 20"/>
          <p:cNvGrpSpPr>
            <a:grpSpLocks/>
          </p:cNvGrpSpPr>
          <p:nvPr/>
        </p:nvGrpSpPr>
        <p:grpSpPr bwMode="auto">
          <a:xfrm>
            <a:off x="3711575" y="2714625"/>
            <a:ext cx="1476375" cy="968375"/>
            <a:chOff x="3711828" y="2714625"/>
            <a:chExt cx="1476375" cy="968375"/>
          </a:xfrm>
        </p:grpSpPr>
        <p:pic>
          <p:nvPicPr>
            <p:cNvPr id="9264" name="object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026" y="2714625"/>
              <a:ext cx="70865" cy="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bject 22"/>
            <p:cNvSpPr/>
            <p:nvPr/>
          </p:nvSpPr>
          <p:spPr>
            <a:xfrm>
              <a:off x="3718178" y="2841625"/>
              <a:ext cx="1463675" cy="835025"/>
            </a:xfrm>
            <a:custGeom>
              <a:avLst/>
              <a:gdLst/>
              <a:ahLst/>
              <a:cxnLst/>
              <a:rect l="l" t="t" r="r" b="b"/>
              <a:pathLst>
                <a:path w="1463675" h="835025">
                  <a:moveTo>
                    <a:pt x="1379982" y="0"/>
                  </a:moveTo>
                  <a:lnTo>
                    <a:pt x="83438" y="0"/>
                  </a:lnTo>
                  <a:lnTo>
                    <a:pt x="50952" y="6554"/>
                  </a:lnTo>
                  <a:lnTo>
                    <a:pt x="24431" y="24431"/>
                  </a:lnTo>
                  <a:lnTo>
                    <a:pt x="6554" y="50952"/>
                  </a:lnTo>
                  <a:lnTo>
                    <a:pt x="0" y="83438"/>
                  </a:lnTo>
                  <a:lnTo>
                    <a:pt x="0" y="751204"/>
                  </a:lnTo>
                  <a:lnTo>
                    <a:pt x="6554" y="783691"/>
                  </a:lnTo>
                  <a:lnTo>
                    <a:pt x="24431" y="810212"/>
                  </a:lnTo>
                  <a:lnTo>
                    <a:pt x="50952" y="828089"/>
                  </a:lnTo>
                  <a:lnTo>
                    <a:pt x="83438" y="834643"/>
                  </a:lnTo>
                  <a:lnTo>
                    <a:pt x="1379982" y="834643"/>
                  </a:lnTo>
                  <a:lnTo>
                    <a:pt x="1412468" y="828089"/>
                  </a:lnTo>
                  <a:lnTo>
                    <a:pt x="1438989" y="810212"/>
                  </a:lnTo>
                  <a:lnTo>
                    <a:pt x="1456866" y="783691"/>
                  </a:lnTo>
                  <a:lnTo>
                    <a:pt x="1463421" y="751204"/>
                  </a:lnTo>
                  <a:lnTo>
                    <a:pt x="1463421" y="83438"/>
                  </a:lnTo>
                  <a:lnTo>
                    <a:pt x="1456866" y="50952"/>
                  </a:lnTo>
                  <a:lnTo>
                    <a:pt x="1438989" y="24431"/>
                  </a:lnTo>
                  <a:lnTo>
                    <a:pt x="1412468" y="6554"/>
                  </a:lnTo>
                  <a:lnTo>
                    <a:pt x="1379982" y="0"/>
                  </a:lnTo>
                  <a:close/>
                </a:path>
              </a:pathLst>
            </a:custGeom>
            <a:solidFill>
              <a:srgbClr val="E8F0E1">
                <a:alpha val="90194"/>
              </a:srgbClr>
            </a:solidFill>
          </p:spPr>
          <p:txBody>
            <a:bodyPr lIns="0" tIns="0" rIns="0" bIns="0"/>
            <a:lstStyle/>
            <a:p>
              <a:pPr>
                <a:defRPr/>
              </a:pPr>
              <a:endParaRPr>
                <a:latin typeface="+mj-lt"/>
              </a:endParaRPr>
            </a:p>
          </p:txBody>
        </p:sp>
        <p:sp>
          <p:nvSpPr>
            <p:cNvPr id="23" name="object 23"/>
            <p:cNvSpPr/>
            <p:nvPr/>
          </p:nvSpPr>
          <p:spPr>
            <a:xfrm>
              <a:off x="3718178" y="2841625"/>
              <a:ext cx="1463675" cy="835025"/>
            </a:xfrm>
            <a:custGeom>
              <a:avLst/>
              <a:gdLst/>
              <a:ahLst/>
              <a:cxnLst/>
              <a:rect l="l" t="t" r="r" b="b"/>
              <a:pathLst>
                <a:path w="1463675" h="835025">
                  <a:moveTo>
                    <a:pt x="0" y="83438"/>
                  </a:moveTo>
                  <a:lnTo>
                    <a:pt x="6554" y="50952"/>
                  </a:lnTo>
                  <a:lnTo>
                    <a:pt x="24431" y="24431"/>
                  </a:lnTo>
                  <a:lnTo>
                    <a:pt x="50952" y="6554"/>
                  </a:lnTo>
                  <a:lnTo>
                    <a:pt x="83438" y="0"/>
                  </a:lnTo>
                  <a:lnTo>
                    <a:pt x="1379982" y="0"/>
                  </a:lnTo>
                  <a:lnTo>
                    <a:pt x="1412468" y="6554"/>
                  </a:lnTo>
                  <a:lnTo>
                    <a:pt x="1438989" y="24431"/>
                  </a:lnTo>
                  <a:lnTo>
                    <a:pt x="1456866" y="50952"/>
                  </a:lnTo>
                  <a:lnTo>
                    <a:pt x="1463421" y="83438"/>
                  </a:lnTo>
                  <a:lnTo>
                    <a:pt x="1463421" y="751204"/>
                  </a:lnTo>
                  <a:lnTo>
                    <a:pt x="1456866" y="783691"/>
                  </a:lnTo>
                  <a:lnTo>
                    <a:pt x="1438989" y="810212"/>
                  </a:lnTo>
                  <a:lnTo>
                    <a:pt x="1412468" y="828089"/>
                  </a:lnTo>
                  <a:lnTo>
                    <a:pt x="1379982" y="834643"/>
                  </a:lnTo>
                  <a:lnTo>
                    <a:pt x="83438" y="834643"/>
                  </a:lnTo>
                  <a:lnTo>
                    <a:pt x="50952" y="828089"/>
                  </a:lnTo>
                  <a:lnTo>
                    <a:pt x="24431" y="810212"/>
                  </a:lnTo>
                  <a:lnTo>
                    <a:pt x="6554" y="783691"/>
                  </a:lnTo>
                  <a:lnTo>
                    <a:pt x="0" y="751204"/>
                  </a:lnTo>
                  <a:lnTo>
                    <a:pt x="0" y="83438"/>
                  </a:lnTo>
                  <a:close/>
                </a:path>
              </a:pathLst>
            </a:custGeom>
            <a:ln w="12700">
              <a:solidFill>
                <a:srgbClr val="00AF50"/>
              </a:solidFill>
            </a:ln>
          </p:spPr>
          <p:txBody>
            <a:bodyPr lIns="0" tIns="0" rIns="0" bIns="0"/>
            <a:lstStyle/>
            <a:p>
              <a:pPr>
                <a:defRPr/>
              </a:pPr>
              <a:endParaRPr>
                <a:latin typeface="+mj-lt"/>
              </a:endParaRPr>
            </a:p>
          </p:txBody>
        </p:sp>
      </p:grpSp>
      <p:sp>
        <p:nvSpPr>
          <p:cNvPr id="24" name="object 24"/>
          <p:cNvSpPr txBox="1"/>
          <p:nvPr/>
        </p:nvSpPr>
        <p:spPr>
          <a:xfrm>
            <a:off x="3959225" y="3030538"/>
            <a:ext cx="984250" cy="423862"/>
          </a:xfrm>
          <a:prstGeom prst="rect">
            <a:avLst/>
          </a:prstGeom>
        </p:spPr>
        <p:txBody>
          <a:bodyPr lIns="0" tIns="13335" rIns="0" bIns="0">
            <a:spAutoFit/>
          </a:bodyPr>
          <a:lstStyle/>
          <a:p>
            <a:pPr algn="ctr">
              <a:lnSpc>
                <a:spcPts val="1560"/>
              </a:lnSpc>
              <a:spcBef>
                <a:spcPts val="105"/>
              </a:spcBef>
              <a:defRPr/>
            </a:pPr>
            <a:r>
              <a:rPr sz="1200" dirty="0">
                <a:latin typeface="+mj-lt"/>
                <a:cs typeface="Microsoft Sans Serif"/>
              </a:rPr>
              <a:t>не позднее 20</a:t>
            </a:r>
          </a:p>
          <a:p>
            <a:pPr algn="ctr">
              <a:lnSpc>
                <a:spcPts val="1560"/>
              </a:lnSpc>
              <a:defRPr/>
            </a:pPr>
            <a:r>
              <a:rPr sz="1200" dirty="0">
                <a:latin typeface="+mj-lt"/>
                <a:cs typeface="Microsoft Sans Serif"/>
              </a:rPr>
              <a:t>марта</a:t>
            </a:r>
          </a:p>
        </p:txBody>
      </p:sp>
      <p:grpSp>
        <p:nvGrpSpPr>
          <p:cNvPr id="9226" name="object 25"/>
          <p:cNvGrpSpPr>
            <a:grpSpLocks/>
          </p:cNvGrpSpPr>
          <p:nvPr/>
        </p:nvGrpSpPr>
        <p:grpSpPr bwMode="auto">
          <a:xfrm>
            <a:off x="5359400" y="1136650"/>
            <a:ext cx="1633538" cy="1570038"/>
            <a:chOff x="5360161" y="1136269"/>
            <a:chExt cx="1633220" cy="1570990"/>
          </a:xfrm>
        </p:grpSpPr>
        <p:sp>
          <p:nvSpPr>
            <p:cNvPr id="26" name="object 26"/>
            <p:cNvSpPr/>
            <p:nvPr/>
          </p:nvSpPr>
          <p:spPr>
            <a:xfrm>
              <a:off x="5366510" y="1142623"/>
              <a:ext cx="1620522" cy="1558282"/>
            </a:xfrm>
            <a:custGeom>
              <a:avLst/>
              <a:gdLst/>
              <a:ahLst/>
              <a:cxnLst/>
              <a:rect l="l" t="t" r="r" b="b"/>
              <a:pathLst>
                <a:path w="1620520" h="1558289">
                  <a:moveTo>
                    <a:pt x="1464310" y="0"/>
                  </a:moveTo>
                  <a:lnTo>
                    <a:pt x="155828" y="0"/>
                  </a:lnTo>
                  <a:lnTo>
                    <a:pt x="106606" y="7940"/>
                  </a:lnTo>
                  <a:lnTo>
                    <a:pt x="63834" y="30053"/>
                  </a:lnTo>
                  <a:lnTo>
                    <a:pt x="30089" y="63779"/>
                  </a:lnTo>
                  <a:lnTo>
                    <a:pt x="7952" y="106558"/>
                  </a:lnTo>
                  <a:lnTo>
                    <a:pt x="0" y="155829"/>
                  </a:lnTo>
                  <a:lnTo>
                    <a:pt x="0" y="1402334"/>
                  </a:lnTo>
                  <a:lnTo>
                    <a:pt x="7952" y="1451556"/>
                  </a:lnTo>
                  <a:lnTo>
                    <a:pt x="30089" y="1494328"/>
                  </a:lnTo>
                  <a:lnTo>
                    <a:pt x="63834" y="1528073"/>
                  </a:lnTo>
                  <a:lnTo>
                    <a:pt x="106606" y="1550210"/>
                  </a:lnTo>
                  <a:lnTo>
                    <a:pt x="155828" y="1558163"/>
                  </a:lnTo>
                  <a:lnTo>
                    <a:pt x="1464310" y="1558163"/>
                  </a:lnTo>
                  <a:lnTo>
                    <a:pt x="1513580" y="1550210"/>
                  </a:lnTo>
                  <a:lnTo>
                    <a:pt x="1556359" y="1528073"/>
                  </a:lnTo>
                  <a:lnTo>
                    <a:pt x="1590085" y="1494328"/>
                  </a:lnTo>
                  <a:lnTo>
                    <a:pt x="1612198" y="1451556"/>
                  </a:lnTo>
                  <a:lnTo>
                    <a:pt x="1620139" y="1402334"/>
                  </a:lnTo>
                  <a:lnTo>
                    <a:pt x="1620139" y="155829"/>
                  </a:lnTo>
                  <a:lnTo>
                    <a:pt x="1612198" y="106558"/>
                  </a:lnTo>
                  <a:lnTo>
                    <a:pt x="1590085" y="63779"/>
                  </a:lnTo>
                  <a:lnTo>
                    <a:pt x="1556359" y="30053"/>
                  </a:lnTo>
                  <a:lnTo>
                    <a:pt x="1513580" y="7940"/>
                  </a:lnTo>
                  <a:lnTo>
                    <a:pt x="1464310" y="0"/>
                  </a:lnTo>
                  <a:close/>
                </a:path>
              </a:pathLst>
            </a:custGeom>
            <a:solidFill>
              <a:srgbClr val="DFEEF1"/>
            </a:solidFill>
          </p:spPr>
          <p:txBody>
            <a:bodyPr lIns="0" tIns="0" rIns="0" bIns="0"/>
            <a:lstStyle/>
            <a:p>
              <a:pPr>
                <a:defRPr/>
              </a:pPr>
              <a:endParaRPr>
                <a:latin typeface="+mj-lt"/>
              </a:endParaRPr>
            </a:p>
          </p:txBody>
        </p:sp>
        <p:sp>
          <p:nvSpPr>
            <p:cNvPr id="27" name="object 27"/>
            <p:cNvSpPr/>
            <p:nvPr/>
          </p:nvSpPr>
          <p:spPr>
            <a:xfrm>
              <a:off x="5366510" y="1142623"/>
              <a:ext cx="1620522" cy="1558282"/>
            </a:xfrm>
            <a:custGeom>
              <a:avLst/>
              <a:gdLst/>
              <a:ahLst/>
              <a:cxnLst/>
              <a:rect l="l" t="t" r="r" b="b"/>
              <a:pathLst>
                <a:path w="1620520" h="1558289">
                  <a:moveTo>
                    <a:pt x="0" y="155829"/>
                  </a:moveTo>
                  <a:lnTo>
                    <a:pt x="7952" y="106558"/>
                  </a:lnTo>
                  <a:lnTo>
                    <a:pt x="30089" y="63779"/>
                  </a:lnTo>
                  <a:lnTo>
                    <a:pt x="63834" y="30053"/>
                  </a:lnTo>
                  <a:lnTo>
                    <a:pt x="106606" y="7940"/>
                  </a:lnTo>
                  <a:lnTo>
                    <a:pt x="155828" y="0"/>
                  </a:lnTo>
                  <a:lnTo>
                    <a:pt x="1464310" y="0"/>
                  </a:lnTo>
                  <a:lnTo>
                    <a:pt x="1513580" y="7940"/>
                  </a:lnTo>
                  <a:lnTo>
                    <a:pt x="1556359" y="30053"/>
                  </a:lnTo>
                  <a:lnTo>
                    <a:pt x="1590085" y="63779"/>
                  </a:lnTo>
                  <a:lnTo>
                    <a:pt x="1612198" y="106558"/>
                  </a:lnTo>
                  <a:lnTo>
                    <a:pt x="1620139" y="155829"/>
                  </a:lnTo>
                  <a:lnTo>
                    <a:pt x="1620139" y="1402334"/>
                  </a:lnTo>
                  <a:lnTo>
                    <a:pt x="1612198" y="1451556"/>
                  </a:lnTo>
                  <a:lnTo>
                    <a:pt x="1590085" y="1494328"/>
                  </a:lnTo>
                  <a:lnTo>
                    <a:pt x="1556359" y="1528073"/>
                  </a:lnTo>
                  <a:lnTo>
                    <a:pt x="1513580" y="1550210"/>
                  </a:lnTo>
                  <a:lnTo>
                    <a:pt x="1464310" y="1558163"/>
                  </a:lnTo>
                  <a:lnTo>
                    <a:pt x="155828" y="1558163"/>
                  </a:lnTo>
                  <a:lnTo>
                    <a:pt x="106606" y="1550210"/>
                  </a:lnTo>
                  <a:lnTo>
                    <a:pt x="63834" y="1528073"/>
                  </a:lnTo>
                  <a:lnTo>
                    <a:pt x="30089" y="1494328"/>
                  </a:lnTo>
                  <a:lnTo>
                    <a:pt x="7952" y="1451556"/>
                  </a:lnTo>
                  <a:lnTo>
                    <a:pt x="0" y="1402334"/>
                  </a:lnTo>
                  <a:lnTo>
                    <a:pt x="0" y="155829"/>
                  </a:lnTo>
                  <a:close/>
                </a:path>
              </a:pathLst>
            </a:custGeom>
            <a:ln w="12699">
              <a:solidFill>
                <a:srgbClr val="00AFEF"/>
              </a:solidFill>
            </a:ln>
          </p:spPr>
          <p:txBody>
            <a:bodyPr lIns="0" tIns="0" rIns="0" bIns="0"/>
            <a:lstStyle/>
            <a:p>
              <a:pPr>
                <a:defRPr/>
              </a:pPr>
              <a:endParaRPr>
                <a:latin typeface="+mj-lt"/>
              </a:endParaRPr>
            </a:p>
          </p:txBody>
        </p:sp>
      </p:grpSp>
      <p:sp>
        <p:nvSpPr>
          <p:cNvPr id="9227" name="object 28"/>
          <p:cNvSpPr txBox="1">
            <a:spLocks noChangeArrowheads="1"/>
          </p:cNvSpPr>
          <p:nvPr/>
        </p:nvSpPr>
        <p:spPr bwMode="auto">
          <a:xfrm>
            <a:off x="5459413" y="1327150"/>
            <a:ext cx="143668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12700" indent="-1588">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ct val="86000"/>
              </a:lnSpc>
              <a:spcBef>
                <a:spcPts val="338"/>
              </a:spcBef>
            </a:pPr>
            <a:r>
              <a:rPr lang="ru-RU" altLang="ru-RU" sz="1200">
                <a:latin typeface="Calibri" pitchFamily="34" charset="0"/>
                <a:cs typeface="Microsoft Sans Serif" pitchFamily="34" charset="0"/>
              </a:rPr>
              <a:t>если сведения о расходах поступили после 25 февраля года, следующего за годом, в котором оплачены услуги</a:t>
            </a:r>
          </a:p>
        </p:txBody>
      </p:sp>
      <p:grpSp>
        <p:nvGrpSpPr>
          <p:cNvPr id="9228" name="object 29"/>
          <p:cNvGrpSpPr>
            <a:grpSpLocks/>
          </p:cNvGrpSpPr>
          <p:nvPr/>
        </p:nvGrpSpPr>
        <p:grpSpPr bwMode="auto">
          <a:xfrm>
            <a:off x="5349875" y="2735263"/>
            <a:ext cx="1633538" cy="968375"/>
            <a:chOff x="5350636" y="2736088"/>
            <a:chExt cx="1633220" cy="969010"/>
          </a:xfrm>
        </p:grpSpPr>
        <p:pic>
          <p:nvPicPr>
            <p:cNvPr id="9259"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115" y="2736088"/>
              <a:ext cx="70993" cy="7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bject 31"/>
            <p:cNvSpPr/>
            <p:nvPr/>
          </p:nvSpPr>
          <p:spPr>
            <a:xfrm>
              <a:off x="5356985" y="2842520"/>
              <a:ext cx="1620522" cy="856224"/>
            </a:xfrm>
            <a:custGeom>
              <a:avLst/>
              <a:gdLst/>
              <a:ahLst/>
              <a:cxnLst/>
              <a:rect l="l" t="t" r="r" b="b"/>
              <a:pathLst>
                <a:path w="1620520" h="855979">
                  <a:moveTo>
                    <a:pt x="1534540" y="0"/>
                  </a:moveTo>
                  <a:lnTo>
                    <a:pt x="85598" y="0"/>
                  </a:lnTo>
                  <a:lnTo>
                    <a:pt x="52292" y="6731"/>
                  </a:lnTo>
                  <a:lnTo>
                    <a:pt x="25082" y="25082"/>
                  </a:lnTo>
                  <a:lnTo>
                    <a:pt x="6730" y="52292"/>
                  </a:lnTo>
                  <a:lnTo>
                    <a:pt x="0" y="85598"/>
                  </a:lnTo>
                  <a:lnTo>
                    <a:pt x="0" y="770382"/>
                  </a:lnTo>
                  <a:lnTo>
                    <a:pt x="6731" y="803687"/>
                  </a:lnTo>
                  <a:lnTo>
                    <a:pt x="25082" y="830897"/>
                  </a:lnTo>
                  <a:lnTo>
                    <a:pt x="52292" y="849249"/>
                  </a:lnTo>
                  <a:lnTo>
                    <a:pt x="85598" y="855979"/>
                  </a:lnTo>
                  <a:lnTo>
                    <a:pt x="1534540" y="855979"/>
                  </a:lnTo>
                  <a:lnTo>
                    <a:pt x="1567846" y="849249"/>
                  </a:lnTo>
                  <a:lnTo>
                    <a:pt x="1595056" y="830897"/>
                  </a:lnTo>
                  <a:lnTo>
                    <a:pt x="1613408" y="803687"/>
                  </a:lnTo>
                  <a:lnTo>
                    <a:pt x="1620139" y="770382"/>
                  </a:lnTo>
                  <a:lnTo>
                    <a:pt x="1620139" y="85598"/>
                  </a:lnTo>
                  <a:lnTo>
                    <a:pt x="1613408" y="52292"/>
                  </a:lnTo>
                  <a:lnTo>
                    <a:pt x="1595056" y="25082"/>
                  </a:lnTo>
                  <a:lnTo>
                    <a:pt x="1567846" y="6730"/>
                  </a:lnTo>
                  <a:lnTo>
                    <a:pt x="1534540" y="0"/>
                  </a:lnTo>
                  <a:close/>
                </a:path>
              </a:pathLst>
            </a:custGeom>
            <a:solidFill>
              <a:srgbClr val="E8F0E1">
                <a:alpha val="90194"/>
              </a:srgbClr>
            </a:solidFill>
          </p:spPr>
          <p:txBody>
            <a:bodyPr lIns="0" tIns="0" rIns="0" bIns="0"/>
            <a:lstStyle/>
            <a:p>
              <a:pPr>
                <a:defRPr/>
              </a:pPr>
              <a:endParaRPr>
                <a:latin typeface="+mj-lt"/>
              </a:endParaRPr>
            </a:p>
          </p:txBody>
        </p:sp>
        <p:sp>
          <p:nvSpPr>
            <p:cNvPr id="32" name="object 32"/>
            <p:cNvSpPr/>
            <p:nvPr/>
          </p:nvSpPr>
          <p:spPr>
            <a:xfrm>
              <a:off x="5356985" y="2842520"/>
              <a:ext cx="1620522" cy="856224"/>
            </a:xfrm>
            <a:custGeom>
              <a:avLst/>
              <a:gdLst/>
              <a:ahLst/>
              <a:cxnLst/>
              <a:rect l="l" t="t" r="r" b="b"/>
              <a:pathLst>
                <a:path w="1620520" h="855979">
                  <a:moveTo>
                    <a:pt x="0" y="85598"/>
                  </a:moveTo>
                  <a:lnTo>
                    <a:pt x="6730" y="52292"/>
                  </a:lnTo>
                  <a:lnTo>
                    <a:pt x="25082" y="25082"/>
                  </a:lnTo>
                  <a:lnTo>
                    <a:pt x="52292" y="6731"/>
                  </a:lnTo>
                  <a:lnTo>
                    <a:pt x="85598" y="0"/>
                  </a:lnTo>
                  <a:lnTo>
                    <a:pt x="1534540" y="0"/>
                  </a:lnTo>
                  <a:lnTo>
                    <a:pt x="1567846" y="6730"/>
                  </a:lnTo>
                  <a:lnTo>
                    <a:pt x="1595056" y="25082"/>
                  </a:lnTo>
                  <a:lnTo>
                    <a:pt x="1613408" y="52292"/>
                  </a:lnTo>
                  <a:lnTo>
                    <a:pt x="1620139" y="85598"/>
                  </a:lnTo>
                  <a:lnTo>
                    <a:pt x="1620139" y="770382"/>
                  </a:lnTo>
                  <a:lnTo>
                    <a:pt x="1613408" y="803687"/>
                  </a:lnTo>
                  <a:lnTo>
                    <a:pt x="1595056" y="830897"/>
                  </a:lnTo>
                  <a:lnTo>
                    <a:pt x="1567846" y="849249"/>
                  </a:lnTo>
                  <a:lnTo>
                    <a:pt x="1534540" y="855979"/>
                  </a:lnTo>
                  <a:lnTo>
                    <a:pt x="85598" y="855979"/>
                  </a:lnTo>
                  <a:lnTo>
                    <a:pt x="52292" y="849249"/>
                  </a:lnTo>
                  <a:lnTo>
                    <a:pt x="25082" y="830897"/>
                  </a:lnTo>
                  <a:lnTo>
                    <a:pt x="6731" y="803687"/>
                  </a:lnTo>
                  <a:lnTo>
                    <a:pt x="0" y="770382"/>
                  </a:lnTo>
                  <a:lnTo>
                    <a:pt x="0" y="85598"/>
                  </a:lnTo>
                  <a:close/>
                </a:path>
              </a:pathLst>
            </a:custGeom>
            <a:ln w="12700">
              <a:solidFill>
                <a:srgbClr val="00AF50"/>
              </a:solidFill>
            </a:ln>
          </p:spPr>
          <p:txBody>
            <a:bodyPr lIns="0" tIns="0" rIns="0" bIns="0"/>
            <a:lstStyle/>
            <a:p>
              <a:pPr>
                <a:defRPr/>
              </a:pPr>
              <a:endParaRPr>
                <a:latin typeface="+mj-lt"/>
              </a:endParaRPr>
            </a:p>
          </p:txBody>
        </p:sp>
      </p:grpSp>
      <p:sp>
        <p:nvSpPr>
          <p:cNvPr id="9229" name="object 33"/>
          <p:cNvSpPr txBox="1">
            <a:spLocks noChangeArrowheads="1"/>
          </p:cNvSpPr>
          <p:nvPr/>
        </p:nvSpPr>
        <p:spPr bwMode="auto">
          <a:xfrm>
            <a:off x="5421313" y="2859088"/>
            <a:ext cx="14938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ct val="86000"/>
              </a:lnSpc>
              <a:spcBef>
                <a:spcPts val="338"/>
              </a:spcBef>
            </a:pPr>
            <a:r>
              <a:rPr lang="ru-RU" altLang="ru-RU" sz="1200">
                <a:latin typeface="Calibri" pitchFamily="34" charset="0"/>
                <a:cs typeface="Microsoft Sans Serif" pitchFamily="34" charset="0"/>
              </a:rPr>
              <a:t>в течение 20 рабочих дней, следующих за днем представления сведений</a:t>
            </a:r>
          </a:p>
        </p:txBody>
      </p:sp>
      <p:grpSp>
        <p:nvGrpSpPr>
          <p:cNvPr id="9230" name="object 35"/>
          <p:cNvGrpSpPr>
            <a:grpSpLocks/>
          </p:cNvGrpSpPr>
          <p:nvPr/>
        </p:nvGrpSpPr>
        <p:grpSpPr bwMode="auto">
          <a:xfrm>
            <a:off x="774700" y="920750"/>
            <a:ext cx="2525713" cy="1262063"/>
            <a:chOff x="158153" y="776782"/>
            <a:chExt cx="3161665" cy="1261745"/>
          </a:xfrm>
        </p:grpSpPr>
        <p:pic>
          <p:nvPicPr>
            <p:cNvPr id="9257"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78" y="793853"/>
              <a:ext cx="3142360" cy="12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bject 37"/>
            <p:cNvSpPr/>
            <p:nvPr/>
          </p:nvSpPr>
          <p:spPr>
            <a:xfrm>
              <a:off x="162127" y="781544"/>
              <a:ext cx="3153716" cy="1252221"/>
            </a:xfrm>
            <a:custGeom>
              <a:avLst/>
              <a:gdLst/>
              <a:ahLst/>
              <a:cxnLst/>
              <a:rect l="l" t="t" r="r" b="b"/>
              <a:pathLst>
                <a:path w="3152140" h="1252220">
                  <a:moveTo>
                    <a:pt x="0" y="1251597"/>
                  </a:moveTo>
                  <a:lnTo>
                    <a:pt x="3151885" y="1251597"/>
                  </a:lnTo>
                  <a:lnTo>
                    <a:pt x="3151885" y="0"/>
                  </a:lnTo>
                  <a:lnTo>
                    <a:pt x="0" y="0"/>
                  </a:lnTo>
                  <a:lnTo>
                    <a:pt x="0" y="1251597"/>
                  </a:lnTo>
                  <a:close/>
                </a:path>
              </a:pathLst>
            </a:custGeom>
            <a:ln w="9524">
              <a:solidFill>
                <a:srgbClr val="006FC0"/>
              </a:solidFill>
            </a:ln>
          </p:spPr>
          <p:txBody>
            <a:bodyPr lIns="0" tIns="0" rIns="0" bIns="0"/>
            <a:lstStyle/>
            <a:p>
              <a:pPr>
                <a:defRPr/>
              </a:pPr>
              <a:endParaRPr>
                <a:latin typeface="+mj-lt"/>
              </a:endParaRPr>
            </a:p>
          </p:txBody>
        </p:sp>
      </p:grpSp>
      <p:sp>
        <p:nvSpPr>
          <p:cNvPr id="9231" name="object 38"/>
          <p:cNvSpPr txBox="1">
            <a:spLocks noChangeArrowheads="1"/>
          </p:cNvSpPr>
          <p:nvPr/>
        </p:nvSpPr>
        <p:spPr bwMode="auto">
          <a:xfrm>
            <a:off x="679450" y="376238"/>
            <a:ext cx="2660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just">
              <a:spcBef>
                <a:spcPts val="100"/>
              </a:spcBef>
            </a:pPr>
            <a:r>
              <a:rPr lang="ru-RU" altLang="ru-RU" sz="1100">
                <a:latin typeface="Calibri" pitchFamily="34" charset="0"/>
                <a:cs typeface="Microsoft Sans Serif" pitchFamily="34" charset="0"/>
              </a:rPr>
              <a:t>После поступления сведений в налоговый орган данные о произведенных расходах после обработки поступают в ЛК ФЛ</a:t>
            </a:r>
          </a:p>
        </p:txBody>
      </p:sp>
      <p:sp>
        <p:nvSpPr>
          <p:cNvPr id="39" name="object 39"/>
          <p:cNvSpPr txBox="1"/>
          <p:nvPr/>
        </p:nvSpPr>
        <p:spPr>
          <a:xfrm>
            <a:off x="655638" y="2289175"/>
            <a:ext cx="2627312" cy="382588"/>
          </a:xfrm>
          <a:prstGeom prst="rect">
            <a:avLst/>
          </a:prstGeom>
        </p:spPr>
        <p:txBody>
          <a:bodyPr lIns="0" tIns="13335" rIns="0" bIns="0">
            <a:spAutoFit/>
          </a:bodyPr>
          <a:lstStyle/>
          <a:p>
            <a:pPr marL="12700">
              <a:spcBef>
                <a:spcPts val="105"/>
              </a:spcBef>
              <a:defRPr/>
            </a:pPr>
            <a:r>
              <a:rPr sz="1200" dirty="0">
                <a:latin typeface="+mj-lt"/>
                <a:cs typeface="Microsoft Sans Serif"/>
              </a:rPr>
              <a:t>Вкладка «Вычеты/Сведения </a:t>
            </a:r>
            <a:r>
              <a:rPr sz="1200" dirty="0" err="1">
                <a:latin typeface="+mj-lt"/>
                <a:cs typeface="Microsoft Sans Serif"/>
              </a:rPr>
              <a:t>по</a:t>
            </a:r>
            <a:r>
              <a:rPr sz="1200" dirty="0">
                <a:latin typeface="+mj-lt"/>
                <a:cs typeface="Microsoft Sans Serif"/>
              </a:rPr>
              <a:t> </a:t>
            </a:r>
            <a:r>
              <a:rPr sz="1200" dirty="0" err="1">
                <a:latin typeface="+mj-lt"/>
                <a:cs typeface="Microsoft Sans Serif"/>
              </a:rPr>
              <a:t>социальным</a:t>
            </a:r>
            <a:r>
              <a:rPr lang="ru-RU" sz="1200" dirty="0">
                <a:latin typeface="+mj-lt"/>
                <a:cs typeface="Microsoft Sans Serif"/>
              </a:rPr>
              <a:t> </a:t>
            </a:r>
            <a:r>
              <a:rPr sz="1200" dirty="0" err="1">
                <a:latin typeface="+mj-lt"/>
                <a:cs typeface="Microsoft Sans Serif"/>
              </a:rPr>
              <a:t>вычетам</a:t>
            </a:r>
            <a:r>
              <a:rPr sz="1200" dirty="0">
                <a:latin typeface="+mj-lt"/>
                <a:cs typeface="Microsoft Sans Serif"/>
              </a:rPr>
              <a:t>»</a:t>
            </a:r>
          </a:p>
        </p:txBody>
      </p:sp>
      <p:grpSp>
        <p:nvGrpSpPr>
          <p:cNvPr id="9233" name="object 40"/>
          <p:cNvGrpSpPr>
            <a:grpSpLocks/>
          </p:cNvGrpSpPr>
          <p:nvPr/>
        </p:nvGrpSpPr>
        <p:grpSpPr bwMode="auto">
          <a:xfrm>
            <a:off x="503238" y="2755900"/>
            <a:ext cx="2801937" cy="1452563"/>
            <a:chOff x="158153" y="2757106"/>
            <a:chExt cx="3147060" cy="1452880"/>
          </a:xfrm>
        </p:grpSpPr>
        <p:pic>
          <p:nvPicPr>
            <p:cNvPr id="9255"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8" y="2766695"/>
              <a:ext cx="3127756" cy="143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bject 42"/>
            <p:cNvSpPr/>
            <p:nvPr/>
          </p:nvSpPr>
          <p:spPr>
            <a:xfrm>
              <a:off x="163502" y="2761870"/>
              <a:ext cx="3136363" cy="1443352"/>
            </a:xfrm>
            <a:custGeom>
              <a:avLst/>
              <a:gdLst/>
              <a:ahLst/>
              <a:cxnLst/>
              <a:rect l="l" t="t" r="r" b="b"/>
              <a:pathLst>
                <a:path w="3137535" h="1443354">
                  <a:moveTo>
                    <a:pt x="0" y="1443355"/>
                  </a:moveTo>
                  <a:lnTo>
                    <a:pt x="3137281" y="1443355"/>
                  </a:lnTo>
                  <a:lnTo>
                    <a:pt x="3137281" y="0"/>
                  </a:lnTo>
                  <a:lnTo>
                    <a:pt x="0" y="0"/>
                  </a:lnTo>
                  <a:lnTo>
                    <a:pt x="0" y="1443355"/>
                  </a:lnTo>
                  <a:close/>
                </a:path>
              </a:pathLst>
            </a:custGeom>
            <a:ln w="9525">
              <a:solidFill>
                <a:srgbClr val="006FC0"/>
              </a:solidFill>
            </a:ln>
          </p:spPr>
          <p:txBody>
            <a:bodyPr lIns="0" tIns="0" rIns="0" bIns="0"/>
            <a:lstStyle/>
            <a:p>
              <a:pPr>
                <a:defRPr/>
              </a:pPr>
              <a:endParaRPr>
                <a:latin typeface="+mj-lt"/>
              </a:endParaRPr>
            </a:p>
          </p:txBody>
        </p:sp>
      </p:grpSp>
      <p:grpSp>
        <p:nvGrpSpPr>
          <p:cNvPr id="9234" name="object 43"/>
          <p:cNvGrpSpPr>
            <a:grpSpLocks/>
          </p:cNvGrpSpPr>
          <p:nvPr/>
        </p:nvGrpSpPr>
        <p:grpSpPr bwMode="auto">
          <a:xfrm>
            <a:off x="503238" y="4754563"/>
            <a:ext cx="2500312" cy="849312"/>
            <a:chOff x="296468" y="4755134"/>
            <a:chExt cx="2713355" cy="767715"/>
          </a:xfrm>
        </p:grpSpPr>
        <p:pic>
          <p:nvPicPr>
            <p:cNvPr id="9253"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18" y="4761484"/>
              <a:ext cx="2700604"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bject 45"/>
            <p:cNvSpPr/>
            <p:nvPr/>
          </p:nvSpPr>
          <p:spPr>
            <a:xfrm>
              <a:off x="303359" y="4760874"/>
              <a:ext cx="2699573" cy="756235"/>
            </a:xfrm>
            <a:custGeom>
              <a:avLst/>
              <a:gdLst/>
              <a:ahLst/>
              <a:cxnLst/>
              <a:rect l="l" t="t" r="r" b="b"/>
              <a:pathLst>
                <a:path w="2700655" h="755014">
                  <a:moveTo>
                    <a:pt x="0" y="75564"/>
                  </a:moveTo>
                  <a:lnTo>
                    <a:pt x="5933" y="46130"/>
                  </a:lnTo>
                  <a:lnTo>
                    <a:pt x="22115" y="22113"/>
                  </a:lnTo>
                  <a:lnTo>
                    <a:pt x="46114" y="5931"/>
                  </a:lnTo>
                  <a:lnTo>
                    <a:pt x="75501" y="0"/>
                  </a:lnTo>
                  <a:lnTo>
                    <a:pt x="2625039" y="0"/>
                  </a:lnTo>
                  <a:lnTo>
                    <a:pt x="2654419" y="5931"/>
                  </a:lnTo>
                  <a:lnTo>
                    <a:pt x="2678442" y="22113"/>
                  </a:lnTo>
                  <a:lnTo>
                    <a:pt x="2694655" y="46130"/>
                  </a:lnTo>
                  <a:lnTo>
                    <a:pt x="2700604" y="75564"/>
                  </a:lnTo>
                  <a:lnTo>
                    <a:pt x="2700604" y="679576"/>
                  </a:lnTo>
                  <a:lnTo>
                    <a:pt x="2694655" y="708937"/>
                  </a:lnTo>
                  <a:lnTo>
                    <a:pt x="2678442" y="732916"/>
                  </a:lnTo>
                  <a:lnTo>
                    <a:pt x="2654419" y="749085"/>
                  </a:lnTo>
                  <a:lnTo>
                    <a:pt x="2625039" y="755014"/>
                  </a:lnTo>
                  <a:lnTo>
                    <a:pt x="75501" y="755014"/>
                  </a:lnTo>
                  <a:lnTo>
                    <a:pt x="46114" y="749085"/>
                  </a:lnTo>
                  <a:lnTo>
                    <a:pt x="22115" y="732916"/>
                  </a:lnTo>
                  <a:lnTo>
                    <a:pt x="5933" y="708937"/>
                  </a:lnTo>
                  <a:lnTo>
                    <a:pt x="0" y="679576"/>
                  </a:lnTo>
                  <a:lnTo>
                    <a:pt x="0" y="75564"/>
                  </a:lnTo>
                  <a:close/>
                </a:path>
              </a:pathLst>
            </a:custGeom>
            <a:ln w="12699">
              <a:solidFill>
                <a:srgbClr val="006FC0"/>
              </a:solidFill>
            </a:ln>
          </p:spPr>
          <p:txBody>
            <a:bodyPr lIns="0" tIns="0" rIns="0" bIns="0"/>
            <a:lstStyle/>
            <a:p>
              <a:pPr>
                <a:defRPr/>
              </a:pPr>
              <a:endParaRPr>
                <a:latin typeface="+mj-lt"/>
              </a:endParaRPr>
            </a:p>
          </p:txBody>
        </p:sp>
      </p:grpSp>
      <p:grpSp>
        <p:nvGrpSpPr>
          <p:cNvPr id="9235" name="object 47"/>
          <p:cNvGrpSpPr>
            <a:grpSpLocks/>
          </p:cNvGrpSpPr>
          <p:nvPr/>
        </p:nvGrpSpPr>
        <p:grpSpPr bwMode="auto">
          <a:xfrm>
            <a:off x="566738" y="5686425"/>
            <a:ext cx="2443162" cy="442913"/>
            <a:chOff x="566521" y="5687314"/>
            <a:chExt cx="2443480" cy="443865"/>
          </a:xfrm>
        </p:grpSpPr>
        <p:pic>
          <p:nvPicPr>
            <p:cNvPr id="9251"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21" y="5693664"/>
              <a:ext cx="2436901" cy="4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bject 49"/>
            <p:cNvSpPr/>
            <p:nvPr/>
          </p:nvSpPr>
          <p:spPr>
            <a:xfrm>
              <a:off x="842782" y="5693678"/>
              <a:ext cx="2160868" cy="431138"/>
            </a:xfrm>
            <a:custGeom>
              <a:avLst/>
              <a:gdLst/>
              <a:ahLst/>
              <a:cxnLst/>
              <a:rect l="l" t="t" r="r" b="b"/>
              <a:pathLst>
                <a:path w="2160905" h="431164">
                  <a:moveTo>
                    <a:pt x="0" y="43052"/>
                  </a:moveTo>
                  <a:lnTo>
                    <a:pt x="3388" y="26306"/>
                  </a:lnTo>
                  <a:lnTo>
                    <a:pt x="12628" y="12620"/>
                  </a:lnTo>
                  <a:lnTo>
                    <a:pt x="26333" y="3387"/>
                  </a:lnTo>
                  <a:lnTo>
                    <a:pt x="43116" y="0"/>
                  </a:lnTo>
                  <a:lnTo>
                    <a:pt x="2117305" y="0"/>
                  </a:lnTo>
                  <a:lnTo>
                    <a:pt x="2134125" y="3387"/>
                  </a:lnTo>
                  <a:lnTo>
                    <a:pt x="2147849" y="12620"/>
                  </a:lnTo>
                  <a:lnTo>
                    <a:pt x="2157096" y="26306"/>
                  </a:lnTo>
                  <a:lnTo>
                    <a:pt x="2160485" y="43052"/>
                  </a:lnTo>
                  <a:lnTo>
                    <a:pt x="2160485" y="387984"/>
                  </a:lnTo>
                  <a:lnTo>
                    <a:pt x="2157096" y="404804"/>
                  </a:lnTo>
                  <a:lnTo>
                    <a:pt x="2147849" y="418528"/>
                  </a:lnTo>
                  <a:lnTo>
                    <a:pt x="2134125" y="427775"/>
                  </a:lnTo>
                  <a:lnTo>
                    <a:pt x="2117305" y="431165"/>
                  </a:lnTo>
                  <a:lnTo>
                    <a:pt x="43116" y="431165"/>
                  </a:lnTo>
                  <a:lnTo>
                    <a:pt x="26333" y="427775"/>
                  </a:lnTo>
                  <a:lnTo>
                    <a:pt x="12628" y="418528"/>
                  </a:lnTo>
                  <a:lnTo>
                    <a:pt x="3388" y="404804"/>
                  </a:lnTo>
                  <a:lnTo>
                    <a:pt x="0" y="387984"/>
                  </a:lnTo>
                  <a:lnTo>
                    <a:pt x="0" y="43052"/>
                  </a:lnTo>
                  <a:close/>
                </a:path>
              </a:pathLst>
            </a:custGeom>
            <a:ln w="12699">
              <a:solidFill>
                <a:srgbClr val="00AF50"/>
              </a:solidFill>
            </a:ln>
          </p:spPr>
          <p:txBody>
            <a:bodyPr lIns="0" tIns="0" rIns="0" bIns="0"/>
            <a:lstStyle/>
            <a:p>
              <a:pPr>
                <a:defRPr/>
              </a:pPr>
              <a:endParaRPr>
                <a:latin typeface="+mj-lt"/>
              </a:endParaRPr>
            </a:p>
          </p:txBody>
        </p:sp>
      </p:grpSp>
      <p:grpSp>
        <p:nvGrpSpPr>
          <p:cNvPr id="9236" name="object 51"/>
          <p:cNvGrpSpPr>
            <a:grpSpLocks/>
          </p:cNvGrpSpPr>
          <p:nvPr/>
        </p:nvGrpSpPr>
        <p:grpSpPr bwMode="auto">
          <a:xfrm>
            <a:off x="503238" y="5692775"/>
            <a:ext cx="2554287" cy="1760538"/>
            <a:chOff x="566521" y="5517133"/>
            <a:chExt cx="2437321" cy="1852854"/>
          </a:xfrm>
        </p:grpSpPr>
        <p:pic>
          <p:nvPicPr>
            <p:cNvPr id="9249"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521" y="5517133"/>
              <a:ext cx="2436901" cy="185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bject 53"/>
            <p:cNvSpPr/>
            <p:nvPr/>
          </p:nvSpPr>
          <p:spPr>
            <a:xfrm>
              <a:off x="842216" y="6302382"/>
              <a:ext cx="2161626" cy="1067605"/>
            </a:xfrm>
            <a:custGeom>
              <a:avLst/>
              <a:gdLst/>
              <a:ahLst/>
              <a:cxnLst/>
              <a:rect l="l" t="t" r="r" b="b"/>
              <a:pathLst>
                <a:path w="2160905" h="1068070">
                  <a:moveTo>
                    <a:pt x="0" y="106768"/>
                  </a:moveTo>
                  <a:lnTo>
                    <a:pt x="8390" y="65209"/>
                  </a:lnTo>
                  <a:lnTo>
                    <a:pt x="31272" y="31272"/>
                  </a:lnTo>
                  <a:lnTo>
                    <a:pt x="65209" y="8390"/>
                  </a:lnTo>
                  <a:lnTo>
                    <a:pt x="106768" y="0"/>
                  </a:lnTo>
                  <a:lnTo>
                    <a:pt x="2053678" y="0"/>
                  </a:lnTo>
                  <a:lnTo>
                    <a:pt x="2095227" y="8390"/>
                  </a:lnTo>
                  <a:lnTo>
                    <a:pt x="2129180" y="31272"/>
                  </a:lnTo>
                  <a:lnTo>
                    <a:pt x="2152084" y="65209"/>
                  </a:lnTo>
                  <a:lnTo>
                    <a:pt x="2160485" y="106768"/>
                  </a:lnTo>
                  <a:lnTo>
                    <a:pt x="2160485" y="960932"/>
                  </a:lnTo>
                  <a:lnTo>
                    <a:pt x="2152084" y="1002499"/>
                  </a:lnTo>
                  <a:lnTo>
                    <a:pt x="2129180" y="1036440"/>
                  </a:lnTo>
                  <a:lnTo>
                    <a:pt x="2095227" y="1059323"/>
                  </a:lnTo>
                  <a:lnTo>
                    <a:pt x="2053678" y="1067714"/>
                  </a:lnTo>
                  <a:lnTo>
                    <a:pt x="106768" y="1067714"/>
                  </a:lnTo>
                  <a:lnTo>
                    <a:pt x="65209" y="1059323"/>
                  </a:lnTo>
                  <a:lnTo>
                    <a:pt x="31272" y="1036440"/>
                  </a:lnTo>
                  <a:lnTo>
                    <a:pt x="8390" y="1002499"/>
                  </a:lnTo>
                  <a:lnTo>
                    <a:pt x="0" y="960932"/>
                  </a:lnTo>
                  <a:lnTo>
                    <a:pt x="0" y="106768"/>
                  </a:lnTo>
                  <a:close/>
                </a:path>
              </a:pathLst>
            </a:custGeom>
            <a:ln w="12700">
              <a:solidFill>
                <a:srgbClr val="00AF50"/>
              </a:solidFill>
            </a:ln>
          </p:spPr>
          <p:txBody>
            <a:bodyPr lIns="0" tIns="0" rIns="0" bIns="0"/>
            <a:lstStyle/>
            <a:p>
              <a:pPr>
                <a:defRPr/>
              </a:pPr>
              <a:endParaRPr>
                <a:latin typeface="+mj-lt"/>
              </a:endParaRPr>
            </a:p>
          </p:txBody>
        </p:sp>
      </p:grpSp>
      <p:sp>
        <p:nvSpPr>
          <p:cNvPr id="9237" name="object 54"/>
          <p:cNvSpPr txBox="1">
            <a:spLocks noChangeArrowheads="1"/>
          </p:cNvSpPr>
          <p:nvPr/>
        </p:nvSpPr>
        <p:spPr bwMode="auto">
          <a:xfrm>
            <a:off x="892175" y="6489700"/>
            <a:ext cx="2111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11113">
              <a:defRPr sz="2100">
                <a:solidFill>
                  <a:schemeClr val="tx1"/>
                </a:solidFill>
                <a:latin typeface="Arial" pitchFamily="34" charset="0"/>
              </a:defRPr>
            </a:lvl1pPr>
            <a:lvl2pPr>
              <a:defRPr sz="2100">
                <a:solidFill>
                  <a:schemeClr val="tx1"/>
                </a:solidFill>
                <a:latin typeface="Arial" pitchFamily="34" charset="0"/>
              </a:defRPr>
            </a:lvl2pPr>
            <a:lvl3pPr>
              <a:defRPr sz="2100">
                <a:solidFill>
                  <a:schemeClr val="tx1"/>
                </a:solidFill>
                <a:latin typeface="Arial" pitchFamily="34" charset="0"/>
              </a:defRPr>
            </a:lvl3pPr>
            <a:lvl4pPr>
              <a:defRPr sz="2100">
                <a:solidFill>
                  <a:schemeClr val="tx1"/>
                </a:solidFill>
                <a:latin typeface="Arial" pitchFamily="34" charset="0"/>
              </a:defRPr>
            </a:lvl4pPr>
            <a:lvl5pPr>
              <a:defRPr sz="2100">
                <a:solidFill>
                  <a:schemeClr val="tx1"/>
                </a:solidFill>
                <a:latin typeface="Arial" pitchFamily="34" charset="0"/>
              </a:defRPr>
            </a:lvl5pPr>
            <a:lvl6pPr marL="2543175" indent="-257175" defTabSz="1042988" eaLnBrk="0" fontAlgn="base" hangingPunct="0">
              <a:spcBef>
                <a:spcPct val="0"/>
              </a:spcBef>
              <a:spcAft>
                <a:spcPct val="0"/>
              </a:spcAft>
              <a:defRPr sz="2100">
                <a:solidFill>
                  <a:schemeClr val="tx1"/>
                </a:solidFill>
                <a:latin typeface="Arial" pitchFamily="34" charset="0"/>
              </a:defRPr>
            </a:lvl6pPr>
            <a:lvl7pPr marL="3000375" indent="-257175" defTabSz="1042988" eaLnBrk="0" fontAlgn="base" hangingPunct="0">
              <a:spcBef>
                <a:spcPct val="0"/>
              </a:spcBef>
              <a:spcAft>
                <a:spcPct val="0"/>
              </a:spcAft>
              <a:defRPr sz="2100">
                <a:solidFill>
                  <a:schemeClr val="tx1"/>
                </a:solidFill>
                <a:latin typeface="Arial" pitchFamily="34" charset="0"/>
              </a:defRPr>
            </a:lvl7pPr>
            <a:lvl8pPr marL="3457575" indent="-257175" defTabSz="1042988" eaLnBrk="0" fontAlgn="base" hangingPunct="0">
              <a:spcBef>
                <a:spcPct val="0"/>
              </a:spcBef>
              <a:spcAft>
                <a:spcPct val="0"/>
              </a:spcAft>
              <a:defRPr sz="2100">
                <a:solidFill>
                  <a:schemeClr val="tx1"/>
                </a:solidFill>
                <a:latin typeface="Arial" pitchFamily="34" charset="0"/>
              </a:defRPr>
            </a:lvl8pPr>
            <a:lvl9pPr marL="3914775" indent="-257175" defTabSz="1042988" eaLnBrk="0" fontAlgn="base" hangingPunct="0">
              <a:spcBef>
                <a:spcPct val="0"/>
              </a:spcBef>
              <a:spcAft>
                <a:spcPct val="0"/>
              </a:spcAft>
              <a:defRPr sz="2100">
                <a:solidFill>
                  <a:schemeClr val="tx1"/>
                </a:solidFill>
                <a:latin typeface="Arial" pitchFamily="34" charset="0"/>
              </a:defRPr>
            </a:lvl9pPr>
          </a:lstStyle>
          <a:p>
            <a:pPr algn="ctr">
              <a:lnSpc>
                <a:spcPct val="86000"/>
              </a:lnSpc>
              <a:spcBef>
                <a:spcPts val="338"/>
              </a:spcBef>
            </a:pPr>
            <a:r>
              <a:rPr lang="ru-RU" altLang="ru-RU" sz="1300">
                <a:latin typeface="Calibri" pitchFamily="34" charset="0"/>
                <a:cs typeface="Microsoft Sans Serif" pitchFamily="34" charset="0"/>
              </a:rPr>
              <a:t>Организация/ИП предоставляет СВЕДЕНИЯ в налоговый орган в электронном виде, а не</a:t>
            </a:r>
          </a:p>
          <a:p>
            <a:pPr algn="ctr">
              <a:lnSpc>
                <a:spcPts val="1450"/>
              </a:lnSpc>
            </a:pPr>
            <a:r>
              <a:rPr lang="ru-RU" altLang="ru-RU" sz="1300">
                <a:latin typeface="Calibri" pitchFamily="34" charset="0"/>
                <a:cs typeface="Microsoft Sans Serif" pitchFamily="34" charset="0"/>
              </a:rPr>
              <a:t>выдает СПРАВКУ на бумаге</a:t>
            </a:r>
          </a:p>
        </p:txBody>
      </p:sp>
      <p:sp>
        <p:nvSpPr>
          <p:cNvPr id="55" name="object 55"/>
          <p:cNvSpPr txBox="1"/>
          <p:nvPr/>
        </p:nvSpPr>
        <p:spPr>
          <a:xfrm>
            <a:off x="1200150" y="4300538"/>
            <a:ext cx="1193800" cy="320675"/>
          </a:xfrm>
          <a:prstGeom prst="rect">
            <a:avLst/>
          </a:prstGeom>
        </p:spPr>
        <p:txBody>
          <a:bodyPr lIns="0" tIns="12700" rIns="0" bIns="0">
            <a:spAutoFit/>
          </a:bodyPr>
          <a:lstStyle/>
          <a:p>
            <a:pPr marL="12700">
              <a:spcBef>
                <a:spcPts val="100"/>
              </a:spcBef>
              <a:defRPr/>
            </a:pPr>
            <a:r>
              <a:rPr sz="2000" b="1" i="1" dirty="0">
                <a:solidFill>
                  <a:srgbClr val="C00000"/>
                </a:solidFill>
                <a:latin typeface="+mj-lt"/>
                <a:cs typeface="Arial"/>
              </a:rPr>
              <a:t>ВАЖНО!</a:t>
            </a:r>
            <a:endParaRPr sz="2000" dirty="0">
              <a:latin typeface="+mj-lt"/>
              <a:cs typeface="Arial"/>
            </a:endParaRPr>
          </a:p>
        </p:txBody>
      </p:sp>
      <p:pic>
        <p:nvPicPr>
          <p:cNvPr id="9239" name="object 5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68875" y="4310063"/>
            <a:ext cx="638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7575" y="4795838"/>
            <a:ext cx="25415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90550" y="4848225"/>
            <a:ext cx="2327275" cy="522288"/>
          </a:xfrm>
          <a:prstGeom prst="rect">
            <a:avLst/>
          </a:prstGeom>
        </p:spPr>
        <p:txBody>
          <a:bodyPr>
            <a:spAutoFit/>
          </a:bodyPr>
          <a:lstStyle/>
          <a:p>
            <a:pPr>
              <a:defRPr/>
            </a:pPr>
            <a:r>
              <a:rPr lang="ru-RU" sz="1400" dirty="0">
                <a:latin typeface="+mj-lt"/>
              </a:rPr>
              <a:t>Условия получения вычета</a:t>
            </a:r>
          </a:p>
          <a:p>
            <a:pPr>
              <a:defRPr/>
            </a:pPr>
            <a:r>
              <a:rPr lang="ru-RU" sz="1400" dirty="0">
                <a:latin typeface="+mj-lt"/>
              </a:rPr>
              <a:t> в упрощенном порядке</a:t>
            </a:r>
          </a:p>
        </p:txBody>
      </p:sp>
      <p:cxnSp>
        <p:nvCxnSpPr>
          <p:cNvPr id="58" name="Прямая соединительная линия 57"/>
          <p:cNvCxnSpPr/>
          <p:nvPr/>
        </p:nvCxnSpPr>
        <p:spPr>
          <a:xfrm>
            <a:off x="517525" y="5908675"/>
            <a:ext cx="325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H="1">
            <a:off x="842963" y="5908675"/>
            <a:ext cx="7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517525" y="6938963"/>
            <a:ext cx="2762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849313" y="5699125"/>
            <a:ext cx="1976437" cy="461963"/>
          </a:xfrm>
          <a:prstGeom prst="rect">
            <a:avLst/>
          </a:prstGeom>
        </p:spPr>
        <p:txBody>
          <a:bodyPr>
            <a:spAutoFit/>
          </a:bodyPr>
          <a:lstStyle/>
          <a:p>
            <a:pPr algn="ctr">
              <a:defRPr/>
            </a:pPr>
            <a:r>
              <a:rPr lang="ru-RU" sz="1200" dirty="0">
                <a:latin typeface="+mj-lt"/>
              </a:rPr>
              <a:t>Обязательное подключение к ЛК ФЛ</a:t>
            </a:r>
          </a:p>
        </p:txBody>
      </p:sp>
      <p:cxnSp>
        <p:nvCxnSpPr>
          <p:cNvPr id="90" name="Прямая соединительная линия 89"/>
          <p:cNvCxnSpPr/>
          <p:nvPr/>
        </p:nvCxnSpPr>
        <p:spPr>
          <a:xfrm flipH="1" flipV="1">
            <a:off x="511175" y="5514975"/>
            <a:ext cx="0" cy="177800"/>
          </a:xfrm>
          <a:prstGeom prst="line">
            <a:avLst/>
          </a:prstGeom>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3824288" y="-39688"/>
            <a:ext cx="3105150" cy="1201738"/>
          </a:xfrm>
          <a:prstGeom prst="rect">
            <a:avLst/>
          </a:prstGeom>
        </p:spPr>
        <p:txBody>
          <a:bodyPr>
            <a:spAutoFit/>
          </a:bodyPr>
          <a:lstStyle/>
          <a:p>
            <a:pPr algn="ctr">
              <a:defRPr/>
            </a:pPr>
            <a:endParaRPr lang="ru-RU" sz="1800" dirty="0">
              <a:solidFill>
                <a:schemeClr val="tx2"/>
              </a:solidFill>
              <a:latin typeface="+mj-lt"/>
            </a:endParaRPr>
          </a:p>
          <a:p>
            <a:pPr algn="ctr">
              <a:defRPr/>
            </a:pPr>
            <a:r>
              <a:rPr lang="ru-RU" sz="1800" dirty="0">
                <a:solidFill>
                  <a:schemeClr val="tx2"/>
                </a:solidFill>
                <a:latin typeface="+mj-lt"/>
              </a:rPr>
              <a:t>Сроки выгрузки </a:t>
            </a:r>
            <a:r>
              <a:rPr lang="ru-RU" sz="1800" dirty="0" err="1">
                <a:solidFill>
                  <a:schemeClr val="tx2"/>
                </a:solidFill>
                <a:latin typeface="+mj-lt"/>
              </a:rPr>
              <a:t>предзаполненного</a:t>
            </a:r>
            <a:r>
              <a:rPr lang="ru-RU" sz="1800" dirty="0">
                <a:solidFill>
                  <a:schemeClr val="tx2"/>
                </a:solidFill>
                <a:latin typeface="+mj-lt"/>
              </a:rPr>
              <a:t> заявления в ЛК ФЛ</a:t>
            </a:r>
          </a:p>
        </p:txBody>
      </p:sp>
      <p:sp>
        <p:nvSpPr>
          <p:cNvPr id="9248" name="Прямоугольник 92"/>
          <p:cNvSpPr>
            <a:spLocks noChangeArrowheads="1"/>
          </p:cNvSpPr>
          <p:nvPr/>
        </p:nvSpPr>
        <p:spPr bwMode="auto">
          <a:xfrm>
            <a:off x="7027863" y="2327275"/>
            <a:ext cx="33940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a:solidFill>
                  <a:srgbClr val="00B0F0"/>
                </a:solidFill>
              </a:rPr>
              <a:t>Порядок представления  </a:t>
            </a:r>
            <a:r>
              <a:rPr lang="ru-RU" altLang="ru-RU" b="1">
                <a:solidFill>
                  <a:srgbClr val="00B0F0"/>
                </a:solidFill>
              </a:rPr>
              <a:t>социального налогового вычета</a:t>
            </a:r>
          </a:p>
        </p:txBody>
      </p:sp>
    </p:spTree>
    <p:extLst>
      <p:ext uri="{BB962C8B-B14F-4D97-AF65-F5344CB8AC3E}">
        <p14:creationId xmlns:p14="http://schemas.microsoft.com/office/powerpoint/2010/main" val="84844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6</a:t>
            </a:fld>
            <a:endParaRPr lang="ru-RU" dirty="0">
              <a:solidFill>
                <a:prstClr val="white"/>
              </a:solidFill>
            </a:endParaRPr>
          </a:p>
        </p:txBody>
      </p:sp>
      <p:sp>
        <p:nvSpPr>
          <p:cNvPr id="2" name="Объект 1"/>
          <p:cNvSpPr>
            <a:spLocks noGrp="1"/>
          </p:cNvSpPr>
          <p:nvPr>
            <p:ph idx="1"/>
          </p:nvPr>
        </p:nvSpPr>
        <p:spPr>
          <a:xfrm>
            <a:off x="882204" y="1908423"/>
            <a:ext cx="8561139" cy="5256584"/>
          </a:xfrm>
        </p:spPr>
        <p:txBody>
          <a:bodyPr>
            <a:normAutofit/>
          </a:bodyPr>
          <a:lstStyle/>
          <a:p>
            <a:pPr lvl="0" algn="just"/>
            <a:r>
              <a:rPr lang="ru-RU" sz="2000" b="0" dirty="0" smtClean="0"/>
              <a:t>        -жилья</a:t>
            </a:r>
            <a:r>
              <a:rPr lang="ru-RU" sz="2000" b="0" dirty="0"/>
              <a:t> (жилых домов, квартир, комнат, включая приватизированные жилые помещения, садовых домов, земельных участков (долей в них)), находившегося в собственности менее минимального предельного срока владения, если стоимость такого объекта или совокупность доходов от продажи нескольких объектов не превышает </a:t>
            </a:r>
            <a:r>
              <a:rPr lang="ru-RU" sz="2000" dirty="0"/>
              <a:t>1 000 000 </a:t>
            </a:r>
            <a:r>
              <a:rPr lang="ru-RU" sz="2000" b="0" dirty="0"/>
              <a:t>руб.;</a:t>
            </a:r>
          </a:p>
          <a:p>
            <a:pPr lvl="0" algn="just"/>
            <a:r>
              <a:rPr lang="ru-RU" sz="2000" b="0" dirty="0" smtClean="0"/>
              <a:t>        -иного</a:t>
            </a:r>
            <a:r>
              <a:rPr lang="ru-RU" sz="2000" b="0" dirty="0"/>
              <a:t> недвижимого имущества (к примеру, гаража, садового дома, </a:t>
            </a:r>
            <a:r>
              <a:rPr lang="ru-RU" sz="2000" b="0" dirty="0" err="1"/>
              <a:t>машиноместа</a:t>
            </a:r>
            <a:r>
              <a:rPr lang="ru-RU" sz="2000" b="0" dirty="0"/>
              <a:t> и т.д.) со сроком нахождения в собственности менее минимального предельного срока, если стоимость такого объекта или совокупность доходов от продажи нескольких объектов не превышает </a:t>
            </a:r>
            <a:r>
              <a:rPr lang="ru-RU" sz="2000" dirty="0"/>
              <a:t>250 000 </a:t>
            </a:r>
            <a:r>
              <a:rPr lang="ru-RU" sz="2000" b="0" dirty="0"/>
              <a:t>руб.;</a:t>
            </a:r>
          </a:p>
          <a:p>
            <a:pPr lvl="0" algn="just"/>
            <a:r>
              <a:rPr lang="ru-RU" sz="2000" b="0" dirty="0" smtClean="0"/>
              <a:t>        -иного </a:t>
            </a:r>
            <a:r>
              <a:rPr lang="ru-RU" sz="2000" b="0" dirty="0"/>
              <a:t>имущества (за исключением ценных бумаг) (к примеру, автомобиля, мотоцикла и т.д.) со сроком нахождения в собственности менее 3 лет, если стоимость такого объекта или совокупность доходов от продажи нескольких объектов не превышает </a:t>
            </a:r>
            <a:r>
              <a:rPr lang="ru-RU" sz="2000" dirty="0"/>
              <a:t>250 000 </a:t>
            </a:r>
            <a:r>
              <a:rPr lang="ru-RU" sz="2000" b="0" dirty="0"/>
              <a:t>руб.</a:t>
            </a:r>
          </a:p>
        </p:txBody>
      </p:sp>
      <p:sp>
        <p:nvSpPr>
          <p:cNvPr id="5" name="Заголовок 2"/>
          <p:cNvSpPr>
            <a:spLocks noGrp="1"/>
          </p:cNvSpPr>
          <p:nvPr>
            <p:ph type="title"/>
          </p:nvPr>
        </p:nvSpPr>
        <p:spPr>
          <a:xfrm>
            <a:off x="962026" y="552454"/>
            <a:ext cx="7048970" cy="1211953"/>
          </a:xfrm>
        </p:spPr>
        <p:txBody>
          <a:bodyPr>
            <a:normAutofit/>
          </a:bodyPr>
          <a:lstStyle/>
          <a:p>
            <a:pPr algn="ctr"/>
            <a:r>
              <a:rPr lang="ru-RU" sz="2400" dirty="0">
                <a:solidFill>
                  <a:srgbClr val="21115B"/>
                </a:solidFill>
              </a:rPr>
              <a:t>Отсутствует обязанность по представлению декларации по доходам от продажи</a:t>
            </a:r>
            <a:r>
              <a:rPr lang="ru-RU" sz="2400" dirty="0" smtClean="0">
                <a:solidFill>
                  <a:srgbClr val="21115B"/>
                </a:solidFill>
              </a:rPr>
              <a:t>:</a:t>
            </a:r>
            <a:endParaRPr lang="ru-RU" sz="2400" dirty="0">
              <a:solidFill>
                <a:srgbClr val="21115B"/>
              </a:solidFill>
            </a:endParaRPr>
          </a:p>
        </p:txBody>
      </p:sp>
      <p:pic>
        <p:nvPicPr>
          <p:cNvPr id="6" name="Рисунок 5" descr="C:\Users\1900-00-292\Downloads\GxDZxSeplUk.jpg"/>
          <p:cNvPicPr/>
          <p:nvPr/>
        </p:nvPicPr>
        <p:blipFill rotWithShape="1">
          <a:blip r:embed="rId3" cstate="print">
            <a:extLst>
              <a:ext uri="{28A0092B-C50C-407E-A947-70E740481C1C}">
                <a14:useLocalDpi xmlns:a14="http://schemas.microsoft.com/office/drawing/2010/main" val="0"/>
              </a:ext>
            </a:extLst>
          </a:blip>
          <a:srcRect b="7011"/>
          <a:stretch/>
        </p:blipFill>
        <p:spPr bwMode="auto">
          <a:xfrm>
            <a:off x="7722964" y="180231"/>
            <a:ext cx="2817366" cy="1656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023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7</a:t>
            </a:fld>
            <a:endParaRPr lang="ru-RU" dirty="0">
              <a:solidFill>
                <a:prstClr val="white"/>
              </a:solidFill>
            </a:endParaRPr>
          </a:p>
        </p:txBody>
      </p:sp>
      <p:sp>
        <p:nvSpPr>
          <p:cNvPr id="2" name="Объект 1"/>
          <p:cNvSpPr>
            <a:spLocks noGrp="1"/>
          </p:cNvSpPr>
          <p:nvPr>
            <p:ph idx="1"/>
          </p:nvPr>
        </p:nvSpPr>
        <p:spPr>
          <a:xfrm>
            <a:off x="962028" y="1404367"/>
            <a:ext cx="8561139" cy="5976664"/>
          </a:xfrm>
        </p:spPr>
        <p:txBody>
          <a:bodyPr>
            <a:normAutofit fontScale="47500" lnSpcReduction="20000"/>
          </a:bodyPr>
          <a:lstStyle/>
          <a:p>
            <a:pPr algn="ctr"/>
            <a:endParaRPr lang="ru-RU" sz="3300" dirty="0"/>
          </a:p>
          <a:p>
            <a:pPr marL="0" algn="just">
              <a:spcBef>
                <a:spcPts val="0"/>
              </a:spcBef>
            </a:pPr>
            <a:r>
              <a:rPr lang="ru-RU" sz="3800" dirty="0"/>
              <a:t> </a:t>
            </a:r>
            <a:r>
              <a:rPr lang="ru-RU" sz="3800" dirty="0" smtClean="0"/>
              <a:t>       </a:t>
            </a:r>
            <a:r>
              <a:rPr lang="ru-RU" sz="3800" b="0" dirty="0" smtClean="0"/>
              <a:t>От </a:t>
            </a:r>
            <a:r>
              <a:rPr lang="ru-RU" sz="3800" b="0" dirty="0"/>
              <a:t>представления декларации за </a:t>
            </a:r>
            <a:r>
              <a:rPr lang="ru-RU" sz="3800" b="0" dirty="0" smtClean="0"/>
              <a:t>2025 </a:t>
            </a:r>
            <a:r>
              <a:rPr lang="ru-RU" sz="3800" b="0" dirty="0"/>
              <a:t>год и обложения НДФЛ освобождаются доходы семей с двумя и более детьми, полученные от продажи в </a:t>
            </a:r>
            <a:r>
              <a:rPr lang="ru-RU" sz="3800" b="0" dirty="0" smtClean="0"/>
              <a:t>2025 </a:t>
            </a:r>
            <a:r>
              <a:rPr lang="ru-RU" sz="3800" b="0" dirty="0"/>
              <a:t>году жилья (комнаты, квартиры, жилого дома (его части), квартиры (ее части), независимо от срока нахождения такого жилья в их собственности.</a:t>
            </a:r>
          </a:p>
          <a:p>
            <a:pPr algn="just"/>
            <a:r>
              <a:rPr lang="ru-RU" sz="3800" dirty="0"/>
              <a:t>Такой порядок применяется при одновременном соблюдении ряда условий</a:t>
            </a:r>
            <a:r>
              <a:rPr lang="ru-RU" sz="3800" dirty="0" smtClean="0"/>
              <a:t>:</a:t>
            </a:r>
          </a:p>
          <a:p>
            <a:pPr lvl="0" algn="just"/>
            <a:r>
              <a:rPr lang="ru-RU" sz="3800" b="0" dirty="0" smtClean="0"/>
              <a:t>    - возраст</a:t>
            </a:r>
            <a:r>
              <a:rPr lang="ru-RU" sz="3800" b="0" dirty="0"/>
              <a:t> детей налогоплательщика – до 18 лет (или до 24 лет в случае обучения ребенка на очной форме обучения);</a:t>
            </a:r>
          </a:p>
          <a:p>
            <a:pPr lvl="0" algn="just"/>
            <a:r>
              <a:rPr lang="ru-RU" sz="3800" b="0" dirty="0" smtClean="0"/>
              <a:t>    -  кадастровая </a:t>
            </a:r>
            <a:r>
              <a:rPr lang="ru-RU" sz="3800" b="0" dirty="0"/>
              <a:t>стоимость проданного жилого помещения не превышает 50 млн рублей;</a:t>
            </a:r>
          </a:p>
          <a:p>
            <a:pPr lvl="0" algn="just"/>
            <a:r>
              <a:rPr lang="ru-RU" sz="3800" b="0" dirty="0" smtClean="0"/>
              <a:t>    - налогоплательщику </a:t>
            </a:r>
            <a:r>
              <a:rPr lang="ru-RU" sz="3800" b="0" dirty="0"/>
              <a:t>(членам его семьи) на дату отчуждения проданного жилья не принадлежит в совокупности более 50% в праве собственности на иное жилое помещение с общей площадью, превышающей общую площадь купленного взамен старого жилого помещения;</a:t>
            </a:r>
          </a:p>
          <a:p>
            <a:pPr lvl="0" algn="just"/>
            <a:r>
              <a:rPr lang="ru-RU" sz="3800" b="0" dirty="0" smtClean="0"/>
              <a:t>     - в 2025 </a:t>
            </a:r>
            <a:r>
              <a:rPr lang="ru-RU" sz="3800" b="0" dirty="0"/>
              <a:t>году либо до 30 апреля </a:t>
            </a:r>
            <a:r>
              <a:rPr lang="ru-RU" sz="3800" b="0" dirty="0" smtClean="0"/>
              <a:t>2026 </a:t>
            </a:r>
            <a:r>
              <a:rPr lang="ru-RU" sz="3800" b="0" dirty="0"/>
              <a:t>года налогоплательщиком (членами его семьи) приобретено в собственность другое жилье (при долевом строительстве </a:t>
            </a:r>
            <a:r>
              <a:rPr lang="ru-RU" sz="3800" b="0" dirty="0" smtClean="0"/>
              <a:t>      </a:t>
            </a:r>
          </a:p>
          <a:p>
            <a:pPr lvl="0" algn="just"/>
            <a:r>
              <a:rPr lang="ru-RU" sz="3800" b="0" dirty="0"/>
              <a:t> </a:t>
            </a:r>
            <a:r>
              <a:rPr lang="ru-RU" sz="3800" b="0" dirty="0" smtClean="0"/>
              <a:t>   оплачена </a:t>
            </a:r>
            <a:r>
              <a:rPr lang="ru-RU" sz="3800" b="0" dirty="0"/>
              <a:t>полная стоимость приобретаемого жилого помещения по договору);</a:t>
            </a:r>
          </a:p>
          <a:p>
            <a:pPr lvl="0" algn="just"/>
            <a:r>
              <a:rPr lang="ru-RU" sz="3800" b="0" dirty="0" smtClean="0"/>
              <a:t>      - общая </a:t>
            </a:r>
            <a:r>
              <a:rPr lang="ru-RU" sz="3800" b="0" dirty="0"/>
              <a:t>площадь приобретенного жилого помещения превышает по площади (или по кадастровой стоимости) проданное жилье.</a:t>
            </a:r>
          </a:p>
          <a:p>
            <a:pPr algn="just"/>
            <a:r>
              <a:rPr lang="ru-RU" sz="3800" b="0" dirty="0" smtClean="0"/>
              <a:t>       </a:t>
            </a:r>
          </a:p>
          <a:p>
            <a:pPr algn="just"/>
            <a:r>
              <a:rPr lang="ru-RU" sz="3800" b="0" dirty="0" smtClean="0"/>
              <a:t> Данная норма распространяется </a:t>
            </a:r>
            <a:r>
              <a:rPr lang="ru-RU" sz="3800" b="0" dirty="0"/>
              <a:t>и на те случаи, если такие доходы </a:t>
            </a:r>
            <a:r>
              <a:rPr lang="ru-RU" sz="3800" b="0" dirty="0" smtClean="0"/>
              <a:t>от продажи </a:t>
            </a:r>
            <a:r>
              <a:rPr lang="ru-RU" sz="3800" b="0" dirty="0"/>
              <a:t>объекта имущества получает несовершеннолетний ребенок из такой семьи.</a:t>
            </a:r>
          </a:p>
          <a:p>
            <a:pPr lvl="0" algn="just"/>
            <a:endParaRPr lang="ru-RU" sz="4200" dirty="0"/>
          </a:p>
        </p:txBody>
      </p:sp>
      <p:sp>
        <p:nvSpPr>
          <p:cNvPr id="6" name="Заголовок 2"/>
          <p:cNvSpPr>
            <a:spLocks noGrp="1"/>
          </p:cNvSpPr>
          <p:nvPr>
            <p:ph type="title"/>
          </p:nvPr>
        </p:nvSpPr>
        <p:spPr>
          <a:xfrm>
            <a:off x="882204" y="180231"/>
            <a:ext cx="6552728" cy="1211953"/>
          </a:xfrm>
        </p:spPr>
        <p:txBody>
          <a:bodyPr>
            <a:normAutofit/>
          </a:bodyPr>
          <a:lstStyle/>
          <a:p>
            <a:pPr algn="ctr"/>
            <a:r>
              <a:rPr lang="ru-RU" sz="2400" dirty="0">
                <a:solidFill>
                  <a:srgbClr val="21115B"/>
                </a:solidFill>
              </a:rPr>
              <a:t>Отсутствует обязанность по представлению декларации по доходам от продажи жилья семьями с двумя и более детьми</a:t>
            </a:r>
          </a:p>
        </p:txBody>
      </p:sp>
      <p:pic>
        <p:nvPicPr>
          <p:cNvPr id="5122" name="Picture 2" descr="C:\Users\1900-00-292\Downloads\bKtVDisat2ZP1B5zdBj1FBs2ByPivvz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2964" y="69256"/>
            <a:ext cx="2757562" cy="155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0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8</a:t>
            </a:fld>
            <a:endParaRPr lang="ru-RU" dirty="0">
              <a:solidFill>
                <a:prstClr val="white"/>
              </a:solidFill>
            </a:endParaRPr>
          </a:p>
        </p:txBody>
      </p:sp>
      <p:sp>
        <p:nvSpPr>
          <p:cNvPr id="2" name="Объект 1"/>
          <p:cNvSpPr>
            <a:spLocks noGrp="1"/>
          </p:cNvSpPr>
          <p:nvPr>
            <p:ph idx="1"/>
          </p:nvPr>
        </p:nvSpPr>
        <p:spPr>
          <a:xfrm>
            <a:off x="882204" y="2700511"/>
            <a:ext cx="8561139" cy="4320480"/>
          </a:xfrm>
        </p:spPr>
        <p:txBody>
          <a:bodyPr>
            <a:normAutofit lnSpcReduction="10000"/>
          </a:bodyPr>
          <a:lstStyle/>
          <a:p>
            <a:pPr lvl="0" algn="just"/>
            <a:r>
              <a:rPr lang="ru-RU" sz="2600" b="0" dirty="0" smtClean="0"/>
              <a:t>      -доходы, облагаемые </a:t>
            </a:r>
            <a:r>
              <a:rPr lang="ru-RU" sz="2600" b="0" dirty="0"/>
              <a:t>по прогрессивной ставке НДФЛ – в случае получения от нескольких налоговых агентов доходов в сумме, превышающей в совокупности размеры порогов по доходам, установленных статьей 224 НК РФ.</a:t>
            </a:r>
          </a:p>
          <a:p>
            <a:pPr lvl="0" algn="just"/>
            <a:r>
              <a:rPr lang="ru-RU" sz="2600" b="0" dirty="0" smtClean="0"/>
              <a:t>      -доходы, </a:t>
            </a:r>
            <a:r>
              <a:rPr lang="ru-RU" sz="2600" b="0" dirty="0"/>
              <a:t>с которых организацией не удержан (полностью или частично) НДФЛ;</a:t>
            </a:r>
          </a:p>
          <a:p>
            <a:pPr lvl="0" algn="just"/>
            <a:r>
              <a:rPr lang="ru-RU" sz="2600" b="0" dirty="0" smtClean="0"/>
              <a:t>-доходы </a:t>
            </a:r>
            <a:r>
              <a:rPr lang="ru-RU" sz="2600" b="0" dirty="0"/>
              <a:t>в виде процентов по вкладам в банках</a:t>
            </a:r>
            <a:r>
              <a:rPr lang="ru-RU" sz="2600" b="0" dirty="0" smtClean="0"/>
              <a:t>.</a:t>
            </a:r>
          </a:p>
          <a:p>
            <a:pPr algn="just"/>
            <a:r>
              <a:rPr lang="ru-RU" sz="2600" b="0" dirty="0" smtClean="0"/>
              <a:t>       </a:t>
            </a:r>
            <a:r>
              <a:rPr lang="ru-RU" sz="2600" b="0" dirty="0" smtClean="0">
                <a:solidFill>
                  <a:srgbClr val="FF0000"/>
                </a:solidFill>
              </a:rPr>
              <a:t>По </a:t>
            </a:r>
            <a:r>
              <a:rPr lang="ru-RU" sz="2600" b="0" dirty="0">
                <a:solidFill>
                  <a:srgbClr val="FF0000"/>
                </a:solidFill>
              </a:rPr>
              <a:t>указанным доходам НДФЛ уплачивается лицом на основании налогового уведомления, выставляемого налоговым </a:t>
            </a:r>
            <a:r>
              <a:rPr lang="ru-RU" sz="2600" b="0" dirty="0" smtClean="0">
                <a:solidFill>
                  <a:srgbClr val="FF0000"/>
                </a:solidFill>
              </a:rPr>
              <a:t>органом по сроку 1 декабря.</a:t>
            </a:r>
            <a:endParaRPr lang="ru-RU" sz="2600" b="0" dirty="0">
              <a:solidFill>
                <a:srgbClr val="FF0000"/>
              </a:solidFill>
            </a:endParaRPr>
          </a:p>
          <a:p>
            <a:pPr algn="just"/>
            <a:endParaRPr lang="ru-RU" sz="3600" b="0" dirty="0">
              <a:solidFill>
                <a:srgbClr val="FF0000"/>
              </a:solidFill>
            </a:endParaRPr>
          </a:p>
        </p:txBody>
      </p:sp>
      <p:sp>
        <p:nvSpPr>
          <p:cNvPr id="5" name="Заголовок 2"/>
          <p:cNvSpPr>
            <a:spLocks noGrp="1"/>
          </p:cNvSpPr>
          <p:nvPr>
            <p:ph type="title"/>
          </p:nvPr>
        </p:nvSpPr>
        <p:spPr>
          <a:xfrm>
            <a:off x="882204" y="180231"/>
            <a:ext cx="6552728" cy="2160240"/>
          </a:xfrm>
        </p:spPr>
        <p:txBody>
          <a:bodyPr>
            <a:normAutofit/>
          </a:bodyPr>
          <a:lstStyle/>
          <a:p>
            <a:pPr algn="ctr"/>
            <a:r>
              <a:rPr lang="ru-RU" sz="2600" dirty="0">
                <a:solidFill>
                  <a:srgbClr val="28285E"/>
                </a:solidFill>
              </a:rPr>
              <a:t>Отсутствует обязанность по представлению декларации по доходам, по которым НДФЛ уплачивается лицом на основании налогового уведомления, выставляемом налоговым органом</a:t>
            </a:r>
          </a:p>
        </p:txBody>
      </p:sp>
      <p:pic>
        <p:nvPicPr>
          <p:cNvPr id="6147" name="Picture 3" descr="C:\Users\1900-00-292\Downloads\i (1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2964" y="180231"/>
            <a:ext cx="2866982" cy="200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1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6140" y="1548383"/>
            <a:ext cx="9505056" cy="5904656"/>
          </a:xfrm>
        </p:spPr>
        <p:txBody>
          <a:bodyPr>
            <a:normAutofit fontScale="32500" lnSpcReduction="20000"/>
          </a:bodyPr>
          <a:lstStyle/>
          <a:p>
            <a:pPr algn="just"/>
            <a:r>
              <a:rPr lang="ru-RU" sz="2900" dirty="0" smtClean="0"/>
              <a:t>	</a:t>
            </a:r>
            <a:r>
              <a:rPr lang="ru-RU" sz="6200" b="0" dirty="0">
                <a:latin typeface="+mn-lt"/>
              </a:rPr>
              <a:t>Доходы от продажи объекта недвижимого имущества освобождаются от обложения НДФЛ в случае, если объект недвижимости находился в собственности налогоплательщика более минимального предельного срока владения.</a:t>
            </a:r>
          </a:p>
          <a:p>
            <a:pPr algn="just"/>
            <a:r>
              <a:rPr lang="ru-RU" sz="6200" b="0" dirty="0" smtClean="0">
                <a:latin typeface="+mn-lt"/>
              </a:rPr>
              <a:t>           </a:t>
            </a:r>
            <a:r>
              <a:rPr lang="ru-RU" sz="6200" dirty="0" smtClean="0">
                <a:latin typeface="+mn-lt"/>
              </a:rPr>
              <a:t>5 </a:t>
            </a:r>
            <a:r>
              <a:rPr lang="ru-RU" sz="6200" dirty="0">
                <a:latin typeface="+mn-lt"/>
              </a:rPr>
              <a:t>лет</a:t>
            </a:r>
            <a:r>
              <a:rPr lang="ru-RU" sz="6200" b="0" dirty="0">
                <a:latin typeface="+mn-lt"/>
              </a:rPr>
              <a:t> - минимальный предельный срок владения объектом недвижимого имущества в общем случае</a:t>
            </a:r>
            <a:r>
              <a:rPr lang="ru-RU" sz="6200" b="0" dirty="0" smtClean="0">
                <a:latin typeface="+mn-lt"/>
              </a:rPr>
              <a:t>.</a:t>
            </a:r>
            <a:endParaRPr lang="ru-RU" sz="6200" b="0" dirty="0">
              <a:latin typeface="+mn-lt"/>
            </a:endParaRPr>
          </a:p>
          <a:p>
            <a:pPr algn="just"/>
            <a:r>
              <a:rPr lang="ru-RU" sz="6200" b="0" dirty="0" smtClean="0">
                <a:latin typeface="+mn-lt"/>
              </a:rPr>
              <a:t>           </a:t>
            </a:r>
            <a:r>
              <a:rPr lang="ru-RU" sz="6200" dirty="0" smtClean="0">
                <a:latin typeface="+mn-lt"/>
              </a:rPr>
              <a:t>3 </a:t>
            </a:r>
            <a:r>
              <a:rPr lang="ru-RU" sz="6200" dirty="0">
                <a:latin typeface="+mn-lt"/>
              </a:rPr>
              <a:t>года</a:t>
            </a:r>
            <a:r>
              <a:rPr lang="ru-RU" sz="6200" b="0" dirty="0">
                <a:latin typeface="+mn-lt"/>
              </a:rPr>
              <a:t> - минимальный предельный срок владения объектом недвижимого имущества в случае, если:</a:t>
            </a:r>
          </a:p>
          <a:p>
            <a:pPr lvl="0" algn="just"/>
            <a:r>
              <a:rPr lang="ru-RU" sz="6200" b="0" dirty="0" smtClean="0">
                <a:latin typeface="+mn-lt"/>
              </a:rPr>
              <a:t>           право </a:t>
            </a:r>
            <a:r>
              <a:rPr lang="ru-RU" sz="6200" b="0" dirty="0">
                <a:latin typeface="+mn-lt"/>
              </a:rPr>
              <a:t>собственности на объект получено лицом в порядке наследования;</a:t>
            </a:r>
          </a:p>
          <a:p>
            <a:pPr lvl="0" algn="just"/>
            <a:r>
              <a:rPr lang="ru-RU" sz="6200" b="0" dirty="0" smtClean="0">
                <a:latin typeface="+mn-lt"/>
              </a:rPr>
              <a:t>           право </a:t>
            </a:r>
            <a:r>
              <a:rPr lang="ru-RU" sz="6200" b="0" dirty="0">
                <a:latin typeface="+mn-lt"/>
              </a:rPr>
              <a:t>собственности на объект получено по договору дарения от члена семьи (близкого родственника по Семейному кодексу РФ);</a:t>
            </a:r>
          </a:p>
          <a:p>
            <a:pPr lvl="0" algn="just"/>
            <a:r>
              <a:rPr lang="ru-RU" sz="6200" b="0" dirty="0" smtClean="0">
                <a:latin typeface="+mn-lt"/>
              </a:rPr>
              <a:t>           право </a:t>
            </a:r>
            <a:r>
              <a:rPr lang="ru-RU" sz="6200" b="0" dirty="0">
                <a:latin typeface="+mn-lt"/>
              </a:rPr>
              <a:t>собственности на объект получено лицом в результате приватизации;</a:t>
            </a:r>
          </a:p>
          <a:p>
            <a:pPr lvl="0" algn="just"/>
            <a:r>
              <a:rPr lang="ru-RU" sz="6200" b="0" dirty="0" smtClean="0">
                <a:latin typeface="+mn-lt"/>
              </a:rPr>
              <a:t>           право </a:t>
            </a:r>
            <a:r>
              <a:rPr lang="ru-RU" sz="6200" b="0" dirty="0">
                <a:latin typeface="+mn-lt"/>
              </a:rPr>
              <a:t>собственности на объект получено лицом - плательщиком ренты в результате передачи имущества по договору пожизненного содержания с иждивением;</a:t>
            </a:r>
          </a:p>
          <a:p>
            <a:pPr lvl="0" algn="just"/>
            <a:r>
              <a:rPr lang="ru-RU" sz="6200" b="0" dirty="0" smtClean="0">
                <a:latin typeface="+mn-lt"/>
              </a:rPr>
              <a:t>           проданное </a:t>
            </a:r>
            <a:r>
              <a:rPr lang="ru-RU" sz="6200" b="0" dirty="0">
                <a:latin typeface="+mn-lt"/>
              </a:rPr>
              <a:t>жилье является для лица «единственным» - то есть в собственности лица (включая совместную собственность супругов) на дату продажи объекта недвижимости не находится иного жилого помещения.</a:t>
            </a:r>
          </a:p>
          <a:p>
            <a:pPr algn="just"/>
            <a:r>
              <a:rPr lang="ru-RU" sz="6200" b="0" dirty="0" smtClean="0">
                <a:latin typeface="+mn-lt"/>
              </a:rPr>
              <a:t>           При </a:t>
            </a:r>
            <a:r>
              <a:rPr lang="ru-RU" sz="6200" b="0" dirty="0">
                <a:latin typeface="+mn-lt"/>
              </a:rPr>
              <a:t>этом не учитывается жилое помещение, приобретенное налогоплательщиком (его супругой) в течение 90 календарных дней до момента продажи.</a:t>
            </a:r>
          </a:p>
          <a:p>
            <a:pPr algn="just"/>
            <a:endParaRPr lang="ru-RU" sz="2900"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9</a:t>
            </a:fld>
            <a:endParaRPr lang="ru-RU" dirty="0">
              <a:solidFill>
                <a:prstClr val="white"/>
              </a:solidFill>
            </a:endParaRPr>
          </a:p>
        </p:txBody>
      </p:sp>
      <p:sp>
        <p:nvSpPr>
          <p:cNvPr id="7" name="Заголовок 2"/>
          <p:cNvSpPr>
            <a:spLocks noGrp="1"/>
          </p:cNvSpPr>
          <p:nvPr>
            <p:ph type="title"/>
          </p:nvPr>
        </p:nvSpPr>
        <p:spPr>
          <a:xfrm>
            <a:off x="810196" y="180231"/>
            <a:ext cx="6551613" cy="1151384"/>
          </a:xfrm>
        </p:spPr>
        <p:txBody>
          <a:bodyPr>
            <a:normAutofit fontScale="90000"/>
          </a:bodyPr>
          <a:lstStyle/>
          <a:p>
            <a:pPr algn="ctr"/>
            <a:r>
              <a:rPr lang="ru-RU" sz="2800" dirty="0">
                <a:solidFill>
                  <a:srgbClr val="28285E"/>
                </a:solidFill>
              </a:rPr>
              <a:t>Порядок определения минимального предельного срока владения объектом недвижимого имущества</a:t>
            </a:r>
            <a:endParaRPr lang="ru-RU" sz="2600" dirty="0">
              <a:solidFill>
                <a:srgbClr val="28285E"/>
              </a:solidFill>
            </a:endParaRPr>
          </a:p>
        </p:txBody>
      </p:sp>
      <p:pic>
        <p:nvPicPr>
          <p:cNvPr id="7170" name="Picture 2" descr="C:\Users\1900-00-292\Downloads\XXX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900" y="108223"/>
            <a:ext cx="3405997"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24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28227</TotalTime>
  <Words>1513</Words>
  <Application>Microsoft Office PowerPoint</Application>
  <PresentationFormat>Произвольный</PresentationFormat>
  <Paragraphs>249</Paragraphs>
  <Slides>19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1_Present_FNS2012_A4</vt:lpstr>
      <vt:lpstr>Актуальные вопросы проведения декларационной кампании 2026 года </vt:lpstr>
      <vt:lpstr> Кто должен продекларировать доходы за 2025 год</vt:lpstr>
      <vt:lpstr>Презентация PowerPoint</vt:lpstr>
      <vt:lpstr>Презентация PowerPoint</vt:lpstr>
      <vt:lpstr>Презентация PowerPoint</vt:lpstr>
      <vt:lpstr>Отсутствует обязанность по представлению декларации по доходам от продажи:</vt:lpstr>
      <vt:lpstr>Отсутствует обязанность по представлению декларации по доходам от продажи жилья семьями с двумя и более детьми</vt:lpstr>
      <vt:lpstr>Отсутствует обязанность по представлению декларации по доходам, по которым НДФЛ уплачивается лицом на основании налогового уведомления, выставляемом налоговым органом</vt:lpstr>
      <vt:lpstr>Порядок определения минимального предельного срока владения объектом недвижимого имущества</vt:lpstr>
      <vt:lpstr>Особенности исчисления НДФЛ при продаже недвижимости</vt:lpstr>
      <vt:lpstr>Особенности исчисления НДФЛ при продаже недвижимости</vt:lpstr>
      <vt:lpstr>Особенности исчисления НДФЛ при продаже недвижимости</vt:lpstr>
      <vt:lpstr>  Изменения, внесенные Федеральным  Законом № 176-ФЗ от 12.07.2024 </vt:lpstr>
      <vt:lpstr>  Изменения, внесенные Федеральным  Законом № 176-ФЗ от 12.07.2024 </vt:lpstr>
      <vt:lpstr>При каких обстоятельствах необходимы пояснения вместо представления декларации 3-НДФЛ</vt:lpstr>
      <vt:lpstr>Топ ошибок, допускаемых налогоплательщиками, связанных с неверным определением срока владения и суммы налога</vt:lpstr>
      <vt:lpstr>Что ждет налогоплательщиков, которые вовремя не представят декларации по НДФЛ? </vt:lpstr>
      <vt:lpstr>Что ждет налогоплательщиков, которые вовремя не представят декларации по НДФЛ? </vt:lpstr>
      <vt:lpstr>Спасибо за внимание! </vt:lpstr>
    </vt:vector>
  </TitlesOfParts>
  <Company>Kraftway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GEG</dc:creator>
  <cp:lastModifiedBy>Ольга Анатольевна Корнейчук</cp:lastModifiedBy>
  <cp:revision>2065</cp:revision>
  <cp:lastPrinted>2025-04-23T08:11:37Z</cp:lastPrinted>
  <dcterms:created xsi:type="dcterms:W3CDTF">2013-04-18T07:19:29Z</dcterms:created>
  <dcterms:modified xsi:type="dcterms:W3CDTF">2026-04-06T04:38:37Z</dcterms:modified>
</cp:coreProperties>
</file>